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41"/>
  </p:notesMasterIdLst>
  <p:sldIdLst>
    <p:sldId id="257" r:id="rId4"/>
    <p:sldId id="276" r:id="rId5"/>
    <p:sldId id="360" r:id="rId6"/>
    <p:sldId id="330" r:id="rId7"/>
    <p:sldId id="354" r:id="rId8"/>
    <p:sldId id="336" r:id="rId9"/>
    <p:sldId id="331" r:id="rId10"/>
    <p:sldId id="319" r:id="rId11"/>
    <p:sldId id="337" r:id="rId12"/>
    <p:sldId id="352" r:id="rId13"/>
    <p:sldId id="339" r:id="rId14"/>
    <p:sldId id="332" r:id="rId15"/>
    <p:sldId id="340" r:id="rId16"/>
    <p:sldId id="350" r:id="rId17"/>
    <p:sldId id="351" r:id="rId18"/>
    <p:sldId id="321" r:id="rId19"/>
    <p:sldId id="349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56" r:id="rId28"/>
    <p:sldId id="359" r:id="rId29"/>
    <p:sldId id="358" r:id="rId30"/>
    <p:sldId id="333" r:id="rId31"/>
    <p:sldId id="361" r:id="rId32"/>
    <p:sldId id="324" r:id="rId33"/>
    <p:sldId id="357" r:id="rId34"/>
    <p:sldId id="362" r:id="rId35"/>
    <p:sldId id="335" r:id="rId36"/>
    <p:sldId id="327" r:id="rId37"/>
    <p:sldId id="325" r:id="rId38"/>
    <p:sldId id="355" r:id="rId39"/>
    <p:sldId id="31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E9EDF4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0" autoAdjust="0"/>
    <p:restoredTop sz="95701" autoAdjust="0"/>
  </p:normalViewPr>
  <p:slideViewPr>
    <p:cSldViewPr snapToGrid="0">
      <p:cViewPr varScale="1">
        <p:scale>
          <a:sx n="89" d="100"/>
          <a:sy n="89" d="100"/>
        </p:scale>
        <p:origin x="427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A4DD9-D2CC-4BF6-9457-1D4952F3688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FB126-FBE1-4A91-BE37-5CEE375F6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11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FB126-FBE1-4A91-BE37-5CEE375F6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53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0" y="2880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0" y="2880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0" y="288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1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643C1BF-822B-4FEA-8521-4039DD2B5D8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7921A4A-7AD2-47C5-8F60-844A36B53EB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anose="05000000000000000000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93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594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dtw/awesome-architecture-search" TargetMode="Externa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cap="none" dirty="0" smtClean="0"/>
              <a:t>Neural Architecture Search</a:t>
            </a:r>
            <a:r>
              <a:rPr lang="en-US" sz="4000" cap="none" dirty="0"/>
              <a:t>:</a:t>
            </a:r>
            <a:r>
              <a:rPr lang="en-US" sz="4000" cap="none" dirty="0" smtClean="0"/>
              <a:t/>
            </a:r>
            <a:br>
              <a:rPr lang="en-US" sz="4000" cap="none" dirty="0" smtClean="0"/>
            </a:br>
            <a:r>
              <a:rPr lang="en-US" sz="4000" cap="none" dirty="0" smtClean="0"/>
              <a:t>Basic Approach, Acceleration and Tricks</a:t>
            </a:r>
            <a:endParaRPr lang="en-US" sz="4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Speaker: </a:t>
            </a:r>
            <a:r>
              <a:rPr lang="en-US" altLang="zh-CN" b="1" dirty="0" smtClean="0">
                <a:solidFill>
                  <a:srgbClr val="FFFF00"/>
                </a:solidFill>
              </a:rPr>
              <a:t>Lingxi Xie (</a:t>
            </a:r>
            <a:r>
              <a:rPr lang="zh-CN" altLang="en-US" b="1" dirty="0">
                <a:solidFill>
                  <a:srgbClr val="FFFF00"/>
                </a:solidFill>
              </a:rPr>
              <a:t>谢凌曦</a:t>
            </a:r>
            <a:r>
              <a:rPr lang="en-US" altLang="zh-CN" b="1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altLang="zh-CN" b="1" dirty="0" smtClean="0"/>
              <a:t>Noah’s Ark Lab, Huawei Inc. (</a:t>
            </a:r>
            <a:r>
              <a:rPr lang="zh-CN" altLang="en-US" b="1" dirty="0" smtClean="0"/>
              <a:t>华为诺亚方舟实验室</a:t>
            </a:r>
            <a:r>
              <a:rPr lang="en-US" altLang="zh-CN" b="1" dirty="0" smtClean="0"/>
              <a:t>)</a:t>
            </a:r>
          </a:p>
          <a:p>
            <a:r>
              <a:rPr lang="en-US" altLang="zh-CN" i="1" u="sng" dirty="0" smtClean="0"/>
              <a:t>Slides available at my homepage (TALKS)</a:t>
            </a:r>
            <a:endParaRPr lang="en-US" altLang="zh-CN" i="1" u="sng" dirty="0"/>
          </a:p>
        </p:txBody>
      </p:sp>
      <p:pic>
        <p:nvPicPr>
          <p:cNvPr id="5" name="Picture 2" descr="Image result for huawei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288000"/>
            <a:ext cx="143569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Framework: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new individuals that have potentials to work better</a:t>
            </a:r>
          </a:p>
          <a:p>
            <a:pPr lvl="1"/>
            <a:r>
              <a:rPr lang="en-US" dirty="0" smtClean="0"/>
              <a:t>Heuristic search in the large space</a:t>
            </a:r>
          </a:p>
          <a:p>
            <a:r>
              <a:rPr lang="en-US" dirty="0" smtClean="0"/>
              <a:t>Two mainly applied methods: the genetic algorithm and reinforcement learning</a:t>
            </a:r>
          </a:p>
          <a:p>
            <a:pPr lvl="1"/>
            <a:r>
              <a:rPr lang="en-US" dirty="0" smtClean="0"/>
              <a:t>Both are heuristic algorithms applied to the scenarios of a large search space and limited ability to explore every single element in the space</a:t>
            </a:r>
          </a:p>
          <a:p>
            <a:pPr lvl="1"/>
            <a:r>
              <a:rPr lang="en-US" dirty="0" smtClean="0"/>
              <a:t>A fundamental assumption: both of these heuristic algorithms can preserve good genes and based on which discover possible improvements</a:t>
            </a:r>
          </a:p>
          <a:p>
            <a:r>
              <a:rPr lang="en-US" dirty="0" smtClean="0"/>
              <a:t>Also, it is possible to integrate architecture search to network optimization</a:t>
            </a:r>
          </a:p>
          <a:p>
            <a:pPr lvl="1"/>
            <a:r>
              <a:rPr lang="en-US" dirty="0" smtClean="0"/>
              <a:t>These algorithms are often much faster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234959" y="5328000"/>
            <a:ext cx="9720000" cy="151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[Real, 2017] </a:t>
            </a:r>
            <a:r>
              <a:rPr lang="en-US" altLang="zh-CN" sz="1600" b="1" dirty="0">
                <a:solidFill>
                  <a:srgbClr val="FFFF00"/>
                </a:solidFill>
              </a:rPr>
              <a:t>E. Real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Large-Scale Evolution of Image Classifiers,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ICML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[Xie, 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L. Xie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Genetic CNN,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ICCV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B.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Learning Transferable Architectures for Scalable Image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Recognition,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C. Liu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Progressive Neural Architecture Search,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ECCV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2018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[Pham,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H. Pham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Efficient Neural Architecture Search via Parameter Sharing,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ICML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2018.</a:t>
            </a:r>
          </a:p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2019] </a:t>
            </a:r>
            <a:r>
              <a:rPr lang="en-US" altLang="zh-CN" sz="1600" b="1" dirty="0">
                <a:solidFill>
                  <a:srgbClr val="FFFF00"/>
                </a:solidFill>
              </a:rPr>
              <a:t>H. Liu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DARTS: Differentiable Architecture Search,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2019.</a:t>
            </a:r>
          </a:p>
        </p:txBody>
      </p:sp>
    </p:spTree>
    <p:extLst>
      <p:ext uri="{BB962C8B-B14F-4D97-AF65-F5344CB8AC3E}">
        <p14:creationId xmlns:p14="http://schemas.microsoft.com/office/powerpoint/2010/main" val="119958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Framework: 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Evaluation aims at determining which individuals are good and to be preserved</a:t>
                </a:r>
              </a:p>
              <a:p>
                <a:r>
                  <a:rPr lang="en-US" dirty="0" smtClean="0"/>
                  <a:t>Conventionally, this was often done by training a network from scratch</a:t>
                </a:r>
              </a:p>
              <a:p>
                <a:pPr lvl="1"/>
                <a:r>
                  <a:rPr lang="en-US" dirty="0" smtClean="0"/>
                  <a:t>This is extremely time-consuming, so researchers often train NAS on a small dataset like CIFAR and then transfer the found architecture to larger datasets like ImageNet</a:t>
                </a:r>
              </a:p>
              <a:p>
                <a:pPr lvl="1"/>
                <a:r>
                  <a:rPr lang="en-US" dirty="0" smtClean="0"/>
                  <a:t>Even in this way, the training process is really slow: Genetic-CNN requires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dirty="0" smtClean="0"/>
                  <a:t> GPU-days for a single training process, and NAS</a:t>
                </a:r>
                <a:r>
                  <a:rPr lang="en-US" altLang="zh-CN" dirty="0" smtClean="0"/>
                  <a:t>-RL</a:t>
                </a:r>
                <a:r>
                  <a:rPr lang="en-US" dirty="0" smtClean="0"/>
                  <a:t> requires more than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20,000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GPU-days</a:t>
                </a:r>
              </a:p>
              <a:p>
                <a:r>
                  <a:rPr lang="en-US" dirty="0" smtClean="0"/>
                  <a:t>Efficient methods were proposed later</a:t>
                </a:r>
              </a:p>
              <a:p>
                <a:pPr lvl="1"/>
                <a:r>
                  <a:rPr lang="en-US" dirty="0" smtClean="0"/>
                  <a:t>Ideas include parameter sharing (without the need of re-training everything for each new individual) and using a differentiable architecture (joint optimization)</a:t>
                </a:r>
              </a:p>
              <a:p>
                <a:pPr lvl="1"/>
                <a:r>
                  <a:rPr lang="en-US" dirty="0" smtClean="0"/>
                  <a:t>Now, an efficient search process on CIFAR can be reduced to a few GPU-hours, though training the searched architecture on ImageNet is still time-consuming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5832000"/>
            <a:ext cx="9720000" cy="10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[Xie, 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L. Xie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Genetic CNN,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ICCV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</a:p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Zoph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2017] </a:t>
            </a:r>
            <a:r>
              <a:rPr lang="en-US" altLang="zh-CN" sz="1600" b="1" dirty="0">
                <a:solidFill>
                  <a:srgbClr val="FFFF00"/>
                </a:solidFill>
              </a:rPr>
              <a:t>B. </a:t>
            </a:r>
            <a:r>
              <a:rPr lang="en-US" altLang="zh-CN" sz="1600" b="1" dirty="0" err="1">
                <a:solidFill>
                  <a:srgbClr val="FFFF00"/>
                </a:solidFill>
              </a:rPr>
              <a:t>Zoph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Neural Architecture Search with Reinforcement Learning,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[Pham,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H. Pham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Efficient Neural Architecture Search via Parameter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Sharing,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ICML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2018.</a:t>
            </a:r>
            <a:endParaRPr lang="en-US" altLang="zh-CN" sz="16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2019] </a:t>
            </a:r>
            <a:r>
              <a:rPr lang="en-US" altLang="zh-CN" sz="1600" b="1" dirty="0">
                <a:solidFill>
                  <a:srgbClr val="FFFF00"/>
                </a:solidFill>
              </a:rPr>
              <a:t>H. Liu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DARTS: Differentiable Architecture Search,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2019.</a:t>
            </a:r>
          </a:p>
        </p:txBody>
      </p:sp>
    </p:spTree>
    <p:extLst>
      <p:ext uri="{BB962C8B-B14F-4D97-AF65-F5344CB8AC3E}">
        <p14:creationId xmlns:p14="http://schemas.microsoft.com/office/powerpoint/2010/main" val="409042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Framework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Representative Work</a:t>
            </a:r>
          </a:p>
          <a:p>
            <a:r>
              <a:rPr lang="en-US" altLang="zh-CN" dirty="0" smtClean="0"/>
              <a:t>Our New Progress</a:t>
            </a:r>
          </a:p>
          <a:p>
            <a:r>
              <a:rPr lang="en-US" altLang="zh-CN" dirty="0" smtClean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6224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CNN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considering the connection between basic building blocks</a:t>
            </a:r>
          </a:p>
          <a:p>
            <a:pPr lvl="1"/>
            <a:r>
              <a:rPr lang="en-US" dirty="0" smtClean="0"/>
              <a:t>Encoding each network into a fixed-length binary string</a:t>
            </a:r>
          </a:p>
          <a:p>
            <a:pPr lvl="1"/>
            <a:r>
              <a:rPr lang="en-US" dirty="0" smtClean="0"/>
              <a:t>Standard operators:</a:t>
            </a:r>
            <a:br>
              <a:rPr lang="en-US" dirty="0" smtClean="0"/>
            </a:br>
            <a:r>
              <a:rPr lang="en-US" dirty="0" smtClean="0"/>
              <a:t>mutation, crossover,</a:t>
            </a:r>
            <a:br>
              <a:rPr lang="en-US" dirty="0" smtClean="0"/>
            </a:br>
            <a:r>
              <a:rPr lang="en-US" dirty="0" smtClean="0"/>
              <a:t>and selection</a:t>
            </a:r>
          </a:p>
          <a:p>
            <a:r>
              <a:rPr lang="en-US" dirty="0" smtClean="0"/>
              <a:t>Limited by computation</a:t>
            </a:r>
          </a:p>
          <a:p>
            <a:pPr lvl="1"/>
            <a:r>
              <a:rPr lang="en-US" dirty="0" smtClean="0"/>
              <a:t>Relatively low accuracy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[Xie, 2017] </a:t>
            </a:r>
            <a:r>
              <a:rPr lang="en-US" altLang="zh-CN" sz="1600" b="1" dirty="0">
                <a:solidFill>
                  <a:srgbClr val="FFFF00"/>
                </a:solidFill>
              </a:rPr>
              <a:t>L. Xie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Genetic CNN,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ICCV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" r="34"/>
          <a:stretch/>
        </p:blipFill>
        <p:spPr>
          <a:xfrm>
            <a:off x="4500000" y="2880000"/>
            <a:ext cx="75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Genetic CNN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 dirty="0" smtClean="0"/>
                  <a:t>CIFAR10</a:t>
                </a:r>
                <a:r>
                  <a:rPr lang="en-US" altLang="zh-CN" dirty="0" smtClean="0"/>
                  <a:t> experiments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 smtClean="0"/>
                  <a:t> stages,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3,4,5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endParaRPr lang="en-US" altLang="zh-CN" i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altLang="zh-CN" dirty="0"/>
                  <a:t> (individuals),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altLang="zh-CN" dirty="0"/>
                  <a:t> (rounds)</a:t>
                </a:r>
                <a:endParaRPr lang="en-US" altLang="zh-CN" i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Xie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L. Xie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Genetic CNN,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ICCV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800000" y="3240000"/>
              <a:ext cx="5418666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Gen #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Max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Min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err="1" smtClean="0"/>
                            <a:t>Avg</a:t>
                          </a:r>
                          <a:r>
                            <a:rPr lang="en-US" altLang="zh-CN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Med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 smtClean="0"/>
                            <a:t>St-D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71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73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75.01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75.17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57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73.95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75.32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75.48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57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72.60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75.32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75.65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89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73.92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75.68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75.80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88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74.91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76.45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76.79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61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77</m:t>
                                </m:r>
                                <m:r>
                                  <a:rPr lang="en-US" altLang="zh-CN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75.84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76.58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76.81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562775"/>
                  </p:ext>
                </p:extLst>
              </p:nvPr>
            </p:nvGraphicFramePr>
            <p:xfrm>
              <a:off x="1800000" y="3240000"/>
              <a:ext cx="5418666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3111"/>
                    <a:gridCol w="903111"/>
                    <a:gridCol w="903111"/>
                    <a:gridCol w="903111"/>
                    <a:gridCol w="903111"/>
                    <a:gridCol w="90311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Gen #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8197" r="-400671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51" t="-8197" r="-303378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8197" r="-203378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8197" r="-102013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8197" r="-2703" b="-7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6" t="-108197" r="-504054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108197" r="-400671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51" t="-108197" r="-303378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108197" r="-203378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108197" r="-102013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108197" r="-2703" b="-6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6" t="-208197" r="-504054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208197" r="-400671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51" t="-208197" r="-303378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208197" r="-203378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208197" r="-10201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208197" r="-2703" b="-5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6" t="-308197" r="-504054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308197" r="-400671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51" t="-308197" r="-30337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308197" r="-20337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308197" r="-10201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308197" r="-2703" b="-4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6" t="-408197" r="-504054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408197" r="-40067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51" t="-408197" r="-30337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408197" r="-20337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408197" r="-10201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408197" r="-2703" b="-3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6" t="-508197" r="-50405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508197" r="-40067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51" t="-508197" r="-30337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508197" r="-20337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508197" r="-1020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508197" r="-2703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6" t="-608197" r="-50405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608197" r="-40067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51" t="-608197" r="-30337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608197" r="-20337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608197" r="-1020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608197" r="-2703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6" t="-708197" r="-50405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708197" r="-4006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51" t="-708197" r="-30337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708197" r="-20337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708197" r="-1020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708197" r="-2703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0" y="1980000"/>
            <a:ext cx="2880000" cy="21625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0" y="4320000"/>
            <a:ext cx="2880000" cy="24663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60000" y="1980000"/>
            <a:ext cx="126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</a:rPr>
              <a:t>Figure: the impact of initialization is ignorable after a sufficient number of rounds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60000" y="4320000"/>
            <a:ext cx="1260000" cy="24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</a:rPr>
              <a:t>Figure: (a) parent(s) with higher recognition accuracy are more likely to generate child(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ren</a:t>
            </a:r>
            <a:r>
              <a:rPr lang="en-US" altLang="zh-CN" sz="1600" dirty="0" smtClean="0">
                <a:solidFill>
                  <a:schemeClr val="tx1"/>
                </a:solidFill>
              </a:rPr>
              <a:t>) with higher quality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72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80000" y="900000"/>
            <a:ext cx="3924000" cy="59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Genetic CNN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Generalizing the best learned </a:t>
            </a:r>
            <a:r>
              <a:rPr lang="en-US" altLang="zh-CN" dirty="0" smtClean="0"/>
              <a:t>structures to other tasks</a:t>
            </a:r>
          </a:p>
          <a:p>
            <a:pPr lvl="1"/>
            <a:r>
              <a:rPr lang="en-US" altLang="zh-CN" dirty="0" smtClean="0"/>
              <a:t>The small datasets with deeper networks</a:t>
            </a:r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8640000" y="1260000"/>
            <a:ext cx="3294000" cy="5346000"/>
            <a:chOff x="72000" y="108000"/>
            <a:chExt cx="2196000" cy="3564000"/>
          </a:xfrm>
        </p:grpSpPr>
        <p:sp>
          <p:nvSpPr>
            <p:cNvPr id="8" name="圆角矩形 7"/>
            <p:cNvSpPr/>
            <p:nvPr/>
          </p:nvSpPr>
          <p:spPr>
            <a:xfrm>
              <a:off x="108000" y="108000"/>
              <a:ext cx="324000" cy="1440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15950" y="396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0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15950" y="57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1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8000" y="720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2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24000" y="720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3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5950" y="864000"/>
              <a:ext cx="108000" cy="108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4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14" name="直接箭头连接符 13"/>
            <p:cNvCxnSpPr>
              <a:stCxn id="8" idx="2"/>
              <a:endCxn id="9" idx="0"/>
            </p:cNvCxnSpPr>
            <p:nvPr/>
          </p:nvCxnSpPr>
          <p:spPr>
            <a:xfrm flipH="1">
              <a:off x="269950" y="252000"/>
              <a:ext cx="5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15" name="直接箭头连接符 14"/>
            <p:cNvCxnSpPr>
              <a:stCxn id="9" idx="4"/>
              <a:endCxn id="10" idx="0"/>
            </p:cNvCxnSpPr>
            <p:nvPr/>
          </p:nvCxnSpPr>
          <p:spPr>
            <a:xfrm>
              <a:off x="269950" y="504000"/>
              <a:ext cx="0" cy="72000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16" name="直接箭头连接符 15"/>
            <p:cNvCxnSpPr>
              <a:stCxn id="10" idx="3"/>
              <a:endCxn id="11" idx="7"/>
            </p:cNvCxnSpPr>
            <p:nvPr/>
          </p:nvCxnSpPr>
          <p:spPr>
            <a:xfrm flipH="1">
              <a:off x="200184" y="668184"/>
              <a:ext cx="31582" cy="6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17" name="直接箭头连接符 16"/>
            <p:cNvCxnSpPr>
              <a:stCxn id="11" idx="6"/>
              <a:endCxn id="12" idx="2"/>
            </p:cNvCxnSpPr>
            <p:nvPr/>
          </p:nvCxnSpPr>
          <p:spPr>
            <a:xfrm>
              <a:off x="216000" y="774000"/>
              <a:ext cx="1080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18" name="直接箭头连接符 17"/>
            <p:cNvCxnSpPr>
              <a:stCxn id="12" idx="3"/>
              <a:endCxn id="13" idx="7"/>
            </p:cNvCxnSpPr>
            <p:nvPr/>
          </p:nvCxnSpPr>
          <p:spPr>
            <a:xfrm flipH="1">
              <a:off x="308134" y="812184"/>
              <a:ext cx="31682" cy="6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stealth" w="sm" len="sm"/>
            </a:ln>
            <a:effectLst/>
          </p:spPr>
        </p:cxnSp>
        <p:sp>
          <p:nvSpPr>
            <p:cNvPr id="19" name="圆角矩形 18"/>
            <p:cNvSpPr/>
            <p:nvPr/>
          </p:nvSpPr>
          <p:spPr>
            <a:xfrm>
              <a:off x="108000" y="1116000"/>
              <a:ext cx="324000" cy="1440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20" name="直接箭头连接符 19"/>
            <p:cNvCxnSpPr>
              <a:stCxn id="13" idx="4"/>
              <a:endCxn id="19" idx="0"/>
            </p:cNvCxnSpPr>
            <p:nvPr/>
          </p:nvCxnSpPr>
          <p:spPr>
            <a:xfrm>
              <a:off x="269950" y="972000"/>
              <a:ext cx="5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sp>
          <p:nvSpPr>
            <p:cNvPr id="21" name="椭圆 20"/>
            <p:cNvSpPr/>
            <p:nvPr/>
          </p:nvSpPr>
          <p:spPr>
            <a:xfrm>
              <a:off x="215950" y="1404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0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15950" y="1584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1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2000" y="1728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2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60000" y="1728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3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15950" y="1872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4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16000" y="2052000"/>
              <a:ext cx="108000" cy="108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5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08000" y="2304000"/>
              <a:ext cx="324000" cy="1440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08000" y="3528000"/>
              <a:ext cx="324000" cy="1440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29" name="直接箭头连接符 28"/>
            <p:cNvCxnSpPr>
              <a:stCxn id="19" idx="2"/>
              <a:endCxn id="21" idx="0"/>
            </p:cNvCxnSpPr>
            <p:nvPr/>
          </p:nvCxnSpPr>
          <p:spPr>
            <a:xfrm flipH="1">
              <a:off x="269950" y="1260000"/>
              <a:ext cx="5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30" name="直接箭头连接符 29"/>
            <p:cNvCxnSpPr>
              <a:stCxn id="21" idx="4"/>
              <a:endCxn id="22" idx="0"/>
            </p:cNvCxnSpPr>
            <p:nvPr/>
          </p:nvCxnSpPr>
          <p:spPr>
            <a:xfrm>
              <a:off x="269950" y="1512000"/>
              <a:ext cx="0" cy="72000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31" name="直接箭头连接符 30"/>
            <p:cNvCxnSpPr>
              <a:stCxn id="21" idx="3"/>
              <a:endCxn id="23" idx="7"/>
            </p:cNvCxnSpPr>
            <p:nvPr/>
          </p:nvCxnSpPr>
          <p:spPr>
            <a:xfrm flipH="1">
              <a:off x="164184" y="1496184"/>
              <a:ext cx="67582" cy="247632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32" name="直接箭头连接符 31"/>
            <p:cNvCxnSpPr>
              <a:stCxn id="23" idx="6"/>
              <a:endCxn id="24" idx="2"/>
            </p:cNvCxnSpPr>
            <p:nvPr/>
          </p:nvCxnSpPr>
          <p:spPr>
            <a:xfrm>
              <a:off x="180000" y="1782000"/>
              <a:ext cx="1800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33" name="直接箭头连接符 32"/>
            <p:cNvCxnSpPr>
              <a:stCxn id="22" idx="4"/>
              <a:endCxn id="25" idx="0"/>
            </p:cNvCxnSpPr>
            <p:nvPr/>
          </p:nvCxnSpPr>
          <p:spPr>
            <a:xfrm>
              <a:off x="269950" y="1692000"/>
              <a:ext cx="0" cy="18000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34" name="直接箭头连接符 33"/>
            <p:cNvCxnSpPr>
              <a:stCxn id="24" idx="3"/>
              <a:endCxn id="26" idx="7"/>
            </p:cNvCxnSpPr>
            <p:nvPr/>
          </p:nvCxnSpPr>
          <p:spPr>
            <a:xfrm flipH="1">
              <a:off x="308184" y="1820184"/>
              <a:ext cx="67632" cy="24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35" name="直接箭头连接符 34"/>
            <p:cNvCxnSpPr>
              <a:stCxn id="25" idx="4"/>
              <a:endCxn id="26" idx="0"/>
            </p:cNvCxnSpPr>
            <p:nvPr/>
          </p:nvCxnSpPr>
          <p:spPr>
            <a:xfrm>
              <a:off x="269950" y="1980000"/>
              <a:ext cx="50" cy="72000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36" name="直接箭头连接符 35"/>
            <p:cNvCxnSpPr>
              <a:stCxn id="26" idx="4"/>
              <a:endCxn id="27" idx="0"/>
            </p:cNvCxnSpPr>
            <p:nvPr/>
          </p:nvCxnSpPr>
          <p:spPr>
            <a:xfrm>
              <a:off x="270000" y="2160000"/>
              <a:ext cx="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sp>
          <p:nvSpPr>
            <p:cNvPr id="37" name="椭圆 36"/>
            <p:cNvSpPr/>
            <p:nvPr/>
          </p:nvSpPr>
          <p:spPr>
            <a:xfrm>
              <a:off x="217284" y="2592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0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15950" y="2772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1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2000" y="291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2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60000" y="291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3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72000" y="309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4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60000" y="309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5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215950" y="3276000"/>
              <a:ext cx="108000" cy="108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6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44" name="直接箭头连接符 43"/>
            <p:cNvCxnSpPr>
              <a:stCxn id="27" idx="2"/>
              <a:endCxn id="37" idx="0"/>
            </p:cNvCxnSpPr>
            <p:nvPr/>
          </p:nvCxnSpPr>
          <p:spPr>
            <a:xfrm>
              <a:off x="270000" y="2448000"/>
              <a:ext cx="1284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45" name="直接箭头连接符 44"/>
            <p:cNvCxnSpPr>
              <a:stCxn id="37" idx="4"/>
              <a:endCxn id="38" idx="0"/>
            </p:cNvCxnSpPr>
            <p:nvPr/>
          </p:nvCxnSpPr>
          <p:spPr>
            <a:xfrm flipH="1">
              <a:off x="269950" y="2700000"/>
              <a:ext cx="1334" cy="72000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46" name="直接箭头连接符 45"/>
            <p:cNvCxnSpPr>
              <a:stCxn id="37" idx="3"/>
              <a:endCxn id="39" idx="7"/>
            </p:cNvCxnSpPr>
            <p:nvPr/>
          </p:nvCxnSpPr>
          <p:spPr>
            <a:xfrm flipH="1">
              <a:off x="164184" y="2684184"/>
              <a:ext cx="68916" cy="247632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47" name="直接箭头连接符 46"/>
            <p:cNvCxnSpPr>
              <a:stCxn id="38" idx="5"/>
              <a:endCxn id="40" idx="1"/>
            </p:cNvCxnSpPr>
            <p:nvPr/>
          </p:nvCxnSpPr>
          <p:spPr>
            <a:xfrm>
              <a:off x="308134" y="2864184"/>
              <a:ext cx="67682" cy="6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48" name="直接箭头连接符 47"/>
            <p:cNvCxnSpPr>
              <a:stCxn id="39" idx="6"/>
              <a:endCxn id="40" idx="2"/>
            </p:cNvCxnSpPr>
            <p:nvPr/>
          </p:nvCxnSpPr>
          <p:spPr>
            <a:xfrm>
              <a:off x="180000" y="2970000"/>
              <a:ext cx="1800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49" name="直接箭头连接符 48"/>
            <p:cNvCxnSpPr>
              <a:stCxn id="38" idx="3"/>
              <a:endCxn id="41" idx="7"/>
            </p:cNvCxnSpPr>
            <p:nvPr/>
          </p:nvCxnSpPr>
          <p:spPr>
            <a:xfrm flipH="1">
              <a:off x="164184" y="2864184"/>
              <a:ext cx="67582" cy="24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50" name="直接箭头连接符 49"/>
            <p:cNvCxnSpPr>
              <a:stCxn id="40" idx="3"/>
              <a:endCxn id="41" idx="7"/>
            </p:cNvCxnSpPr>
            <p:nvPr/>
          </p:nvCxnSpPr>
          <p:spPr>
            <a:xfrm flipH="1">
              <a:off x="164184" y="3008184"/>
              <a:ext cx="211632" cy="103632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51" name="直接箭头连接符 50"/>
            <p:cNvCxnSpPr>
              <a:stCxn id="41" idx="6"/>
              <a:endCxn id="42" idx="2"/>
            </p:cNvCxnSpPr>
            <p:nvPr/>
          </p:nvCxnSpPr>
          <p:spPr>
            <a:xfrm>
              <a:off x="180000" y="3150000"/>
              <a:ext cx="1800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52" name="直接箭头连接符 51"/>
            <p:cNvCxnSpPr>
              <a:stCxn id="42" idx="3"/>
              <a:endCxn id="43" idx="7"/>
            </p:cNvCxnSpPr>
            <p:nvPr/>
          </p:nvCxnSpPr>
          <p:spPr>
            <a:xfrm flipH="1">
              <a:off x="308134" y="3188184"/>
              <a:ext cx="67682" cy="103632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53" name="直接箭头连接符 52"/>
            <p:cNvCxnSpPr>
              <a:stCxn id="43" idx="4"/>
              <a:endCxn id="28" idx="0"/>
            </p:cNvCxnSpPr>
            <p:nvPr/>
          </p:nvCxnSpPr>
          <p:spPr>
            <a:xfrm>
              <a:off x="269950" y="3384000"/>
              <a:ext cx="5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sp>
          <p:nvSpPr>
            <p:cNvPr id="54" name="圆角矩形 53"/>
            <p:cNvSpPr/>
            <p:nvPr/>
          </p:nvSpPr>
          <p:spPr>
            <a:xfrm>
              <a:off x="1908000" y="108000"/>
              <a:ext cx="324000" cy="1440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015950" y="396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0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015950" y="57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1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908000" y="720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2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124000" y="720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3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015950" y="864000"/>
              <a:ext cx="108000" cy="108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4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60" name="直接箭头连接符 59"/>
            <p:cNvCxnSpPr>
              <a:stCxn id="54" idx="2"/>
              <a:endCxn id="55" idx="0"/>
            </p:cNvCxnSpPr>
            <p:nvPr/>
          </p:nvCxnSpPr>
          <p:spPr>
            <a:xfrm flipH="1">
              <a:off x="2069950" y="252000"/>
              <a:ext cx="5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61" name="直接箭头连接符 60"/>
            <p:cNvCxnSpPr>
              <a:stCxn id="55" idx="4"/>
              <a:endCxn id="56" idx="0"/>
            </p:cNvCxnSpPr>
            <p:nvPr/>
          </p:nvCxnSpPr>
          <p:spPr>
            <a:xfrm>
              <a:off x="2069950" y="504000"/>
              <a:ext cx="0" cy="72000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62" name="直接箭头连接符 61"/>
            <p:cNvCxnSpPr>
              <a:stCxn id="58" idx="3"/>
              <a:endCxn id="59" idx="7"/>
            </p:cNvCxnSpPr>
            <p:nvPr/>
          </p:nvCxnSpPr>
          <p:spPr>
            <a:xfrm flipH="1">
              <a:off x="2108134" y="812184"/>
              <a:ext cx="31682" cy="6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stealth" w="sm" len="sm"/>
            </a:ln>
            <a:effectLst/>
          </p:spPr>
        </p:cxnSp>
        <p:sp>
          <p:nvSpPr>
            <p:cNvPr id="63" name="圆角矩形 62"/>
            <p:cNvSpPr/>
            <p:nvPr/>
          </p:nvSpPr>
          <p:spPr>
            <a:xfrm>
              <a:off x="1908000" y="1116000"/>
              <a:ext cx="324000" cy="1440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64" name="直接箭头连接符 63"/>
            <p:cNvCxnSpPr>
              <a:stCxn id="59" idx="4"/>
              <a:endCxn id="63" idx="0"/>
            </p:cNvCxnSpPr>
            <p:nvPr/>
          </p:nvCxnSpPr>
          <p:spPr>
            <a:xfrm>
              <a:off x="2069950" y="972000"/>
              <a:ext cx="5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sp>
          <p:nvSpPr>
            <p:cNvPr id="65" name="椭圆 64"/>
            <p:cNvSpPr/>
            <p:nvPr/>
          </p:nvSpPr>
          <p:spPr>
            <a:xfrm>
              <a:off x="2015950" y="1404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0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15950" y="1584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1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72000" y="1728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2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160000" y="1728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3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15950" y="1872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4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016000" y="2052000"/>
              <a:ext cx="108000" cy="108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5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1908000" y="2304000"/>
              <a:ext cx="324000" cy="1440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1908000" y="3528000"/>
              <a:ext cx="324000" cy="1440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73" name="直接箭头连接符 72"/>
            <p:cNvCxnSpPr>
              <a:stCxn id="63" idx="2"/>
              <a:endCxn id="65" idx="0"/>
            </p:cNvCxnSpPr>
            <p:nvPr/>
          </p:nvCxnSpPr>
          <p:spPr>
            <a:xfrm flipH="1">
              <a:off x="2069950" y="1260000"/>
              <a:ext cx="5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74" name="直接箭头连接符 73"/>
            <p:cNvCxnSpPr>
              <a:stCxn id="65" idx="4"/>
              <a:endCxn id="66" idx="0"/>
            </p:cNvCxnSpPr>
            <p:nvPr/>
          </p:nvCxnSpPr>
          <p:spPr>
            <a:xfrm>
              <a:off x="2069950" y="1512000"/>
              <a:ext cx="0" cy="72000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75" name="直接箭头连接符 74"/>
            <p:cNvCxnSpPr>
              <a:stCxn id="69" idx="4"/>
              <a:endCxn id="70" idx="0"/>
            </p:cNvCxnSpPr>
            <p:nvPr/>
          </p:nvCxnSpPr>
          <p:spPr>
            <a:xfrm>
              <a:off x="2069950" y="1980000"/>
              <a:ext cx="50" cy="72000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76" name="直接箭头连接符 75"/>
            <p:cNvCxnSpPr>
              <a:stCxn id="70" idx="4"/>
              <a:endCxn id="71" idx="0"/>
            </p:cNvCxnSpPr>
            <p:nvPr/>
          </p:nvCxnSpPr>
          <p:spPr>
            <a:xfrm>
              <a:off x="2070000" y="2160000"/>
              <a:ext cx="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sp>
          <p:nvSpPr>
            <p:cNvPr id="77" name="椭圆 76"/>
            <p:cNvSpPr/>
            <p:nvPr/>
          </p:nvSpPr>
          <p:spPr>
            <a:xfrm>
              <a:off x="2017284" y="2592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0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15950" y="2772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1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872000" y="291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2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60000" y="291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3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1872000" y="309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4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60000" y="3096000"/>
              <a:ext cx="108000" cy="108000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5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015950" y="3276000"/>
              <a:ext cx="108000" cy="108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6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84" name="直接箭头连接符 83"/>
            <p:cNvCxnSpPr>
              <a:stCxn id="71" idx="2"/>
              <a:endCxn id="77" idx="0"/>
            </p:cNvCxnSpPr>
            <p:nvPr/>
          </p:nvCxnSpPr>
          <p:spPr>
            <a:xfrm>
              <a:off x="2070000" y="2448000"/>
              <a:ext cx="1284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85" name="直接箭头连接符 84"/>
            <p:cNvCxnSpPr>
              <a:stCxn id="77" idx="4"/>
              <a:endCxn id="78" idx="0"/>
            </p:cNvCxnSpPr>
            <p:nvPr/>
          </p:nvCxnSpPr>
          <p:spPr>
            <a:xfrm flipH="1">
              <a:off x="2069950" y="2700000"/>
              <a:ext cx="1334" cy="72000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86" name="直接箭头连接符 85"/>
            <p:cNvCxnSpPr>
              <a:stCxn id="82" idx="3"/>
              <a:endCxn id="83" idx="7"/>
            </p:cNvCxnSpPr>
            <p:nvPr/>
          </p:nvCxnSpPr>
          <p:spPr>
            <a:xfrm flipH="1">
              <a:off x="2108134" y="3188184"/>
              <a:ext cx="67682" cy="103632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87" name="直接箭头连接符 86"/>
            <p:cNvCxnSpPr>
              <a:stCxn id="83" idx="4"/>
              <a:endCxn id="72" idx="0"/>
            </p:cNvCxnSpPr>
            <p:nvPr/>
          </p:nvCxnSpPr>
          <p:spPr>
            <a:xfrm>
              <a:off x="2069950" y="3384000"/>
              <a:ext cx="50" cy="14400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88" name="直接箭头连接符 87"/>
            <p:cNvCxnSpPr>
              <a:stCxn id="56" idx="3"/>
              <a:endCxn id="57" idx="7"/>
            </p:cNvCxnSpPr>
            <p:nvPr/>
          </p:nvCxnSpPr>
          <p:spPr>
            <a:xfrm flipH="1">
              <a:off x="2000184" y="668184"/>
              <a:ext cx="31582" cy="6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89" name="直接箭头连接符 88"/>
            <p:cNvCxnSpPr>
              <a:stCxn id="57" idx="6"/>
              <a:endCxn id="58" idx="2"/>
            </p:cNvCxnSpPr>
            <p:nvPr/>
          </p:nvCxnSpPr>
          <p:spPr>
            <a:xfrm>
              <a:off x="2016000" y="774000"/>
              <a:ext cx="1080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0" name="直接箭头连接符 89"/>
            <p:cNvCxnSpPr>
              <a:stCxn id="66" idx="3"/>
              <a:endCxn id="67" idx="7"/>
            </p:cNvCxnSpPr>
            <p:nvPr/>
          </p:nvCxnSpPr>
          <p:spPr>
            <a:xfrm flipH="1">
              <a:off x="1964184" y="1676184"/>
              <a:ext cx="67582" cy="6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1" name="直接箭头连接符 90"/>
            <p:cNvCxnSpPr>
              <a:stCxn id="67" idx="6"/>
              <a:endCxn id="68" idx="2"/>
            </p:cNvCxnSpPr>
            <p:nvPr/>
          </p:nvCxnSpPr>
          <p:spPr>
            <a:xfrm>
              <a:off x="1980000" y="1782000"/>
              <a:ext cx="1800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2" name="直接箭头连接符 91"/>
            <p:cNvCxnSpPr>
              <a:stCxn id="66" idx="4"/>
              <a:endCxn id="69" idx="0"/>
            </p:cNvCxnSpPr>
            <p:nvPr/>
          </p:nvCxnSpPr>
          <p:spPr>
            <a:xfrm>
              <a:off x="2069950" y="1692000"/>
              <a:ext cx="0" cy="18000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3" name="直接箭头连接符 92"/>
            <p:cNvCxnSpPr>
              <a:stCxn id="68" idx="3"/>
              <a:endCxn id="70" idx="7"/>
            </p:cNvCxnSpPr>
            <p:nvPr/>
          </p:nvCxnSpPr>
          <p:spPr>
            <a:xfrm flipH="1">
              <a:off x="2108184" y="1820184"/>
              <a:ext cx="67632" cy="24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4" name="直接箭头连接符 93"/>
            <p:cNvCxnSpPr>
              <a:stCxn id="77" idx="3"/>
              <a:endCxn id="79" idx="7"/>
            </p:cNvCxnSpPr>
            <p:nvPr/>
          </p:nvCxnSpPr>
          <p:spPr>
            <a:xfrm flipH="1">
              <a:off x="1964184" y="2684184"/>
              <a:ext cx="68916" cy="247632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5" name="直接箭头连接符 94"/>
            <p:cNvCxnSpPr>
              <a:stCxn id="78" idx="5"/>
              <a:endCxn id="80" idx="1"/>
            </p:cNvCxnSpPr>
            <p:nvPr/>
          </p:nvCxnSpPr>
          <p:spPr>
            <a:xfrm>
              <a:off x="2108134" y="2864184"/>
              <a:ext cx="67682" cy="67632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6" name="直接箭头连接符 95"/>
            <p:cNvCxnSpPr>
              <a:stCxn id="78" idx="4"/>
              <a:endCxn id="82" idx="1"/>
            </p:cNvCxnSpPr>
            <p:nvPr/>
          </p:nvCxnSpPr>
          <p:spPr>
            <a:xfrm>
              <a:off x="2069950" y="2880000"/>
              <a:ext cx="105866" cy="231816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7" name="直接箭头连接符 96"/>
            <p:cNvCxnSpPr>
              <a:stCxn id="80" idx="4"/>
              <a:endCxn id="82" idx="0"/>
            </p:cNvCxnSpPr>
            <p:nvPr/>
          </p:nvCxnSpPr>
          <p:spPr>
            <a:xfrm>
              <a:off x="2214000" y="3024000"/>
              <a:ext cx="0" cy="7200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8" name="直接箭头连接符 97"/>
            <p:cNvCxnSpPr>
              <a:stCxn id="81" idx="6"/>
              <a:endCxn id="82" idx="2"/>
            </p:cNvCxnSpPr>
            <p:nvPr/>
          </p:nvCxnSpPr>
          <p:spPr>
            <a:xfrm>
              <a:off x="1980000" y="3150000"/>
              <a:ext cx="1800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99" name="曲线连接符 98"/>
            <p:cNvCxnSpPr>
              <a:stCxn id="77" idx="2"/>
              <a:endCxn id="81" idx="2"/>
            </p:cNvCxnSpPr>
            <p:nvPr/>
          </p:nvCxnSpPr>
          <p:spPr>
            <a:xfrm rot="10800000" flipV="1">
              <a:off x="1872000" y="2646000"/>
              <a:ext cx="145284" cy="504000"/>
            </a:xfrm>
            <a:prstGeom prst="curvedConnector3">
              <a:avLst>
                <a:gd name="adj1" fmla="val 257347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tailEnd type="stealth" w="sm" len="sm"/>
            </a:ln>
            <a:effectLst/>
          </p:spPr>
        </p:cxnSp>
        <p:cxnSp>
          <p:nvCxnSpPr>
            <p:cNvPr id="100" name="直接箭头连接符 99"/>
            <p:cNvCxnSpPr>
              <a:stCxn id="79" idx="5"/>
              <a:endCxn id="83" idx="1"/>
            </p:cNvCxnSpPr>
            <p:nvPr/>
          </p:nvCxnSpPr>
          <p:spPr>
            <a:xfrm>
              <a:off x="1964184" y="3008184"/>
              <a:ext cx="67582" cy="283632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stealth" w="sm" len="sm"/>
            </a:ln>
            <a:effectLst/>
          </p:spPr>
        </p:cxnSp>
        <p:sp>
          <p:nvSpPr>
            <p:cNvPr id="101" name="圆角矩形 100"/>
            <p:cNvSpPr/>
            <p:nvPr/>
          </p:nvSpPr>
          <p:spPr>
            <a:xfrm>
              <a:off x="468000" y="216000"/>
              <a:ext cx="648000" cy="144000"/>
            </a:xfrm>
            <a:prstGeom prst="roundRect">
              <a:avLst/>
            </a:prstGeom>
            <a:noFill/>
            <a:ln w="6350" cap="flat" cmpd="sng" algn="ctr">
              <a:solidFill>
                <a:srgbClr val="0070C0"/>
              </a:solidFill>
              <a:prstDash val="dash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Code: 1-01</a:t>
              </a: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1224000" y="1008000"/>
              <a:ext cx="648000" cy="144000"/>
            </a:xfrm>
            <a:prstGeom prst="roundRect">
              <a:avLst/>
            </a:prstGeom>
            <a:noFill/>
            <a:ln w="6350" cap="flat" cmpd="sng" algn="ctr">
              <a:solidFill>
                <a:srgbClr val="0070C0"/>
              </a:solidFill>
              <a:prstDash val="dash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Code: 1-01</a:t>
              </a: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720000" y="396000"/>
              <a:ext cx="900000" cy="576000"/>
            </a:xfrm>
            <a:prstGeom prst="roundRec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Chain-Shaped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Networks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AlexNet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ourier New" panose="02070309020205020404" pitchFamily="49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VGGNet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ourier New" panose="02070309020205020404" pitchFamily="49" charset="0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468000" y="1224000"/>
              <a:ext cx="900000" cy="144000"/>
            </a:xfrm>
            <a:prstGeom prst="roundRect">
              <a:avLst/>
            </a:prstGeom>
            <a:noFill/>
            <a:ln w="6350" cap="flat" cmpd="sng" algn="ctr">
              <a:solidFill>
                <a:srgbClr val="0070C0"/>
              </a:solidFill>
              <a:prstDash val="dash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Code: 0-01-100</a:t>
              </a:r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972000" y="2196000"/>
              <a:ext cx="900000" cy="144000"/>
            </a:xfrm>
            <a:prstGeom prst="roundRect">
              <a:avLst/>
            </a:prstGeom>
            <a:noFill/>
            <a:ln w="6350" cap="flat" cmpd="sng" algn="ctr">
              <a:solidFill>
                <a:srgbClr val="0070C0"/>
              </a:solidFill>
              <a:prstDash val="dash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Code: 1-01-100</a:t>
              </a: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468000" y="2412000"/>
              <a:ext cx="720000" cy="252000"/>
            </a:xfrm>
            <a:prstGeom prst="roundRect">
              <a:avLst/>
            </a:prstGeom>
            <a:noFill/>
            <a:ln w="6350" cap="flat" cmpd="sng" algn="ctr">
              <a:solidFill>
                <a:srgbClr val="0070C0"/>
              </a:solidFill>
              <a:prstDash val="dash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Code: 0-11-101-0001</a:t>
              </a: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1152000" y="3312000"/>
              <a:ext cx="720000" cy="252000"/>
            </a:xfrm>
            <a:prstGeom prst="roundRect">
              <a:avLst/>
            </a:prstGeom>
            <a:noFill/>
            <a:ln w="6350" cap="flat" cmpd="sng" algn="ctr">
              <a:solidFill>
                <a:srgbClr val="0070C0"/>
              </a:solidFill>
              <a:prstDash val="dash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Code: 0-11-101-0001</a:t>
              </a:r>
            </a:p>
          </p:txBody>
        </p:sp>
        <p:cxnSp>
          <p:nvCxnSpPr>
            <p:cNvPr id="108" name="直接连接符 107"/>
            <p:cNvCxnSpPr>
              <a:stCxn id="19" idx="3"/>
              <a:endCxn id="63" idx="1"/>
            </p:cNvCxnSpPr>
            <p:nvPr/>
          </p:nvCxnSpPr>
          <p:spPr>
            <a:xfrm>
              <a:off x="432000" y="1188000"/>
              <a:ext cx="1476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</a:ln>
            <a:effectLst/>
          </p:spPr>
        </p:cxnSp>
        <p:cxnSp>
          <p:nvCxnSpPr>
            <p:cNvPr id="109" name="直接连接符 108"/>
            <p:cNvCxnSpPr>
              <a:stCxn id="27" idx="3"/>
              <a:endCxn id="71" idx="1"/>
            </p:cNvCxnSpPr>
            <p:nvPr/>
          </p:nvCxnSpPr>
          <p:spPr>
            <a:xfrm>
              <a:off x="432000" y="2376000"/>
              <a:ext cx="1476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</a:ln>
            <a:effectLst/>
          </p:spPr>
        </p:cxnSp>
        <p:cxnSp>
          <p:nvCxnSpPr>
            <p:cNvPr id="110" name="直接连接符 109"/>
            <p:cNvCxnSpPr>
              <a:stCxn id="8" idx="3"/>
              <a:endCxn id="54" idx="1"/>
            </p:cNvCxnSpPr>
            <p:nvPr/>
          </p:nvCxnSpPr>
          <p:spPr>
            <a:xfrm>
              <a:off x="432000" y="180000"/>
              <a:ext cx="1476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</a:ln>
            <a:effectLst/>
          </p:spPr>
        </p:cxnSp>
        <p:cxnSp>
          <p:nvCxnSpPr>
            <p:cNvPr id="111" name="直接连接符 110"/>
            <p:cNvCxnSpPr>
              <a:stCxn id="28" idx="3"/>
              <a:endCxn id="72" idx="1"/>
            </p:cNvCxnSpPr>
            <p:nvPr/>
          </p:nvCxnSpPr>
          <p:spPr>
            <a:xfrm>
              <a:off x="432000" y="3600000"/>
              <a:ext cx="1476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</a:ln>
            <a:effectLst/>
          </p:spPr>
        </p:cxnSp>
        <p:sp>
          <p:nvSpPr>
            <p:cNvPr id="112" name="圆角矩形 111"/>
            <p:cNvSpPr/>
            <p:nvPr/>
          </p:nvSpPr>
          <p:spPr>
            <a:xfrm>
              <a:off x="720000" y="1548000"/>
              <a:ext cx="900000" cy="468000"/>
            </a:xfrm>
            <a:prstGeom prst="roundRec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Multiple-Path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Networks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GoogLeNet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ourier New" panose="02070309020205020404" pitchFamily="49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720000" y="2754000"/>
              <a:ext cx="900000" cy="468000"/>
            </a:xfrm>
            <a:prstGeom prst="roundRec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Highway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Networks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Deep </a:t>
              </a:r>
              <a:r>
                <a:rPr kumimoji="0" lang="en-US" altLang="zh-CN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Courier New" panose="02070309020205020404" pitchFamily="49" charset="0"/>
                </a:rPr>
                <a:t>ResNet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ourier New" panose="020703090202050204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4" name="表格 1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800000" y="2880000"/>
              <a:ext cx="541866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Network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SVHN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CF10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CF100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 err="1" smtClean="0"/>
                            <a:t>GeNet</a:t>
                          </a:r>
                          <a:r>
                            <a:rPr lang="en-US" altLang="zh-CN" b="0" dirty="0" smtClean="0"/>
                            <a:t> #1, after Gen. #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2.25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8.18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31.46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 smtClean="0"/>
                            <a:t>GeNet #1, after Gen. #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2.15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7.67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30.17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 smtClean="0"/>
                            <a:t>GeNet #1, after Gen. #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2.05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7.36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29.63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 smtClean="0"/>
                            <a:t>GeNet #1, after Gen. #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1.99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7.19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29.03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 err="1" smtClean="0"/>
                            <a:t>GeNet</a:t>
                          </a:r>
                          <a:r>
                            <a:rPr lang="en-US" altLang="zh-CN" b="0" dirty="0" smtClean="0"/>
                            <a:t> #2, after Gen. #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1.97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7.10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29.05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4" name="表格 1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15676"/>
                  </p:ext>
                </p:extLst>
              </p:nvPr>
            </p:nvGraphicFramePr>
            <p:xfrm>
              <a:off x="1800000" y="2880000"/>
              <a:ext cx="541866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/>
                    <a:gridCol w="903111"/>
                    <a:gridCol w="903111"/>
                    <a:gridCol w="90311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Network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SVHN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CF10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CF100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108197" r="-1008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351" t="-108197" r="-20337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98658" t="-108197" r="-102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2027" t="-108197" r="-2703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208197" r="-10089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351" t="-208197" r="-2033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98658" t="-208197" r="-10201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2027" t="-208197" r="-2703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308197" r="-1008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351" t="-308197" r="-2033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98658" t="-308197" r="-10201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2027" t="-308197" r="-2703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408197" r="-100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351" t="-408197" r="-2033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98658" t="-408197" r="-10201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2027" t="-408197" r="-2703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508197" r="-1008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351" t="-508197" r="-2033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98658" t="-508197" r="-10201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2027" t="-508197" r="-2703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5" name="表格 1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800000" y="5220000"/>
              <a:ext cx="541866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ILSVRC2012, 1/5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Depth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oMath>
                          </a14:m>
                          <a:r>
                            <a:rPr lang="en-US" altLang="zh-CN" b="0" dirty="0" smtClean="0"/>
                            <a:t>-layer </a:t>
                          </a:r>
                          <a:r>
                            <a:rPr lang="en-US" altLang="zh-CN" b="0" dirty="0" err="1" smtClean="0"/>
                            <a:t>VGGNet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28.7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9.9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 smtClean="0"/>
                            <a:t>GeNet #1, after Gen. #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28.12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9.95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 smtClean="0"/>
                            <a:t>GeNet #2, after Gen. #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27.87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9.74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5" name="表格 1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325388"/>
                  </p:ext>
                </p:extLst>
              </p:nvPr>
            </p:nvGraphicFramePr>
            <p:xfrm>
              <a:off x="1800000" y="5220000"/>
              <a:ext cx="541866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/>
                    <a:gridCol w="903111"/>
                    <a:gridCol w="903111"/>
                    <a:gridCol w="90311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ILSVRC2012, 1/5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Depth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5" t="-108197" r="-1008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108197" r="-2033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108197" r="-10201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108197" r="-2703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5" t="-208197" r="-100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208197" r="-2033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208197" r="-10201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208197" r="-2703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5" t="-308197" r="-1008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351" t="-308197" r="-2033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8658" t="-308197" r="-10201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027" t="-308197" r="-2703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38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Evolution of Image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Modifying the individuals with a pre-defined set of</a:t>
                </a:r>
                <a:br>
                  <a:rPr lang="en-US" dirty="0" smtClean="0"/>
                </a:br>
                <a:r>
                  <a:rPr lang="en-US" dirty="0" smtClean="0"/>
                  <a:t>operations, shown in the right part</a:t>
                </a:r>
              </a:p>
              <a:p>
                <a:r>
                  <a:rPr lang="en-US" dirty="0" smtClean="0"/>
                  <a:t>Larger networks work better</a:t>
                </a:r>
              </a:p>
              <a:p>
                <a:pPr lvl="1"/>
                <a:r>
                  <a:rPr lang="en-US" dirty="0" smtClean="0"/>
                  <a:t>Much larger computational overhead is used: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computers for hundreds of hours</a:t>
                </a:r>
              </a:p>
              <a:p>
                <a:r>
                  <a:rPr lang="en-US" dirty="0" smtClean="0"/>
                  <a:t>Take-home message: NAS requires careful design</a:t>
                </a:r>
                <a:br>
                  <a:rPr lang="en-US" dirty="0" smtClean="0"/>
                </a:br>
                <a:r>
                  <a:rPr lang="en-US" dirty="0" smtClean="0"/>
                  <a:t>and large computational costs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[Real, 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E. Real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Large-Scale Evolution of Image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Classifiers,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ICML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" r="83"/>
          <a:stretch/>
        </p:blipFill>
        <p:spPr>
          <a:xfrm>
            <a:off x="7380000" y="2160000"/>
            <a:ext cx="4608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7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Evolution of Image Classifiers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search progress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[Real, 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E. Real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Large-Scale Evolution of Image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Classifiers,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ICML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" r="363"/>
          <a:stretch/>
        </p:blipFill>
        <p:spPr>
          <a:xfrm>
            <a:off x="2314959" y="2520000"/>
            <a:ext cx="75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 with 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Using reinforcement learning (RL)</a:t>
                </a:r>
                <a:br>
                  <a:rPr lang="en-US" dirty="0" smtClean="0"/>
                </a:br>
                <a:r>
                  <a:rPr lang="en-US" dirty="0" smtClean="0"/>
                  <a:t>to search over the large space</a:t>
                </a:r>
              </a:p>
              <a:p>
                <a:pPr lvl="1"/>
                <a:r>
                  <a:rPr lang="en-US" dirty="0" smtClean="0"/>
                  <a:t>The entire structure is generated by</a:t>
                </a:r>
                <a:br>
                  <a:rPr lang="en-US" dirty="0" smtClean="0"/>
                </a:br>
                <a:r>
                  <a:rPr lang="en-US" dirty="0" smtClean="0"/>
                  <a:t>an RL algorithm or an agent</a:t>
                </a:r>
              </a:p>
              <a:p>
                <a:pPr lvl="1"/>
                <a:r>
                  <a:rPr lang="en-US" dirty="0" smtClean="0"/>
                  <a:t>The validation accuracy serves as</a:t>
                </a:r>
                <a:br>
                  <a:rPr lang="en-US" dirty="0" smtClean="0"/>
                </a:br>
                <a:r>
                  <a:rPr lang="en-US" dirty="0" smtClean="0"/>
                  <a:t>feedback to train the agent’s policy</a:t>
                </a:r>
              </a:p>
              <a:p>
                <a:r>
                  <a:rPr lang="en-US" dirty="0" smtClean="0"/>
                  <a:t>Computational overhead is high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800</m:t>
                    </m:r>
                  </m:oMath>
                </a14:m>
                <a:r>
                  <a:rPr lang="en-US" dirty="0" smtClean="0"/>
                  <a:t> GPUs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dirty="0" smtClean="0"/>
                  <a:t> days (CIFAR)</a:t>
                </a:r>
              </a:p>
              <a:p>
                <a:pPr lvl="1"/>
                <a:r>
                  <a:rPr lang="en-US" dirty="0" smtClean="0"/>
                  <a:t>No ImageNet experiments</a:t>
                </a:r>
              </a:p>
              <a:p>
                <a:r>
                  <a:rPr lang="en-US" dirty="0" smtClean="0"/>
                  <a:t>Superior accuracy to manually-</a:t>
                </a:r>
                <a:br>
                  <a:rPr lang="en-US" dirty="0" smtClean="0"/>
                </a:br>
                <a:r>
                  <a:rPr lang="en-US" dirty="0" smtClean="0"/>
                  <a:t>designed network architectures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B.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Neural Architecture Search with Reinforcement Learning,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2017.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34" r="643"/>
          <a:stretch/>
        </p:blipFill>
        <p:spPr>
          <a:xfrm>
            <a:off x="5616000" y="1764000"/>
            <a:ext cx="6192000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597" r="437"/>
          <a:stretch/>
        </p:blipFill>
        <p:spPr>
          <a:xfrm>
            <a:off x="5400000" y="3888000"/>
            <a:ext cx="6624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 Network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Instead of the previous work that searched everything, this work only searched for a limited number of basic building blocks</a:t>
                </a:r>
              </a:p>
              <a:p>
                <a:r>
                  <a:rPr lang="en-US" dirty="0" smtClean="0"/>
                  <a:t>The remaining part is mostly the same</a:t>
                </a:r>
              </a:p>
              <a:p>
                <a:r>
                  <a:rPr lang="en-US" dirty="0"/>
                  <a:t>Computational overhead is </a:t>
                </a:r>
                <a:r>
                  <a:rPr lang="en-US" dirty="0" smtClean="0"/>
                  <a:t>still high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dirty="0"/>
                  <a:t> GPUs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days (CIFAR)</a:t>
                </a:r>
              </a:p>
              <a:p>
                <a:pPr lvl="1"/>
                <a:r>
                  <a:rPr lang="en-US" dirty="0" smtClean="0"/>
                  <a:t>Good ImageNet performance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 r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B.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Learning Transferable Architectures for Scalable Image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Recognition,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94" r="1311"/>
          <a:stretch/>
        </p:blipFill>
        <p:spPr>
          <a:xfrm>
            <a:off x="6120000" y="2700000"/>
            <a:ext cx="5940000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6666" r="115"/>
          <a:stretch/>
        </p:blipFill>
        <p:spPr>
          <a:xfrm>
            <a:off x="2160000" y="4464000"/>
            <a:ext cx="9900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Take-Home Messages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Neural architecture search (NAS) is the future</a:t>
            </a:r>
          </a:p>
          <a:p>
            <a:pPr lvl="1"/>
            <a:r>
              <a:rPr lang="en-US" altLang="zh-CN" dirty="0" smtClean="0"/>
              <a:t>Deep learning makes feature learning automatic</a:t>
            </a:r>
          </a:p>
          <a:p>
            <a:pPr lvl="1"/>
            <a:r>
              <a:rPr lang="en-US" altLang="zh-CN" dirty="0" smtClean="0"/>
              <a:t>NAS makes deep learning automatic</a:t>
            </a:r>
          </a:p>
          <a:p>
            <a:r>
              <a:rPr lang="en-US" altLang="zh-CN" dirty="0" smtClean="0"/>
              <a:t>The future is approaching faster than we used to think!</a:t>
            </a:r>
          </a:p>
          <a:p>
            <a:pPr lvl="1"/>
            <a:r>
              <a:rPr lang="en-US" altLang="zh-CN" dirty="0" smtClean="0"/>
              <a:t>2017: NAS appears</a:t>
            </a:r>
          </a:p>
          <a:p>
            <a:pPr lvl="1"/>
            <a:r>
              <a:rPr lang="en-US" altLang="zh-CN" dirty="0" smtClean="0"/>
              <a:t>2018: NAS becomes approachable</a:t>
            </a:r>
          </a:p>
          <a:p>
            <a:pPr lvl="1"/>
            <a:r>
              <a:rPr lang="en-US" altLang="zh-CN" dirty="0" smtClean="0"/>
              <a:t>2019 and 2020: NAS will be mature and a standard technique</a:t>
            </a:r>
          </a:p>
        </p:txBody>
      </p:sp>
    </p:spTree>
    <p:extLst>
      <p:ext uri="{BB962C8B-B14F-4D97-AF65-F5344CB8AC3E}">
        <p14:creationId xmlns:p14="http://schemas.microsoft.com/office/powerpoint/2010/main" val="15591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NAS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Instead of searching over the entire network (containing a few blocks), this work added one block each time (progressive search)</a:t>
                </a:r>
              </a:p>
              <a:p>
                <a:pPr lvl="1"/>
                <a:r>
                  <a:rPr lang="en-US" dirty="0" smtClean="0"/>
                  <a:t>The best combinations are recorded for the next-stage search</a:t>
                </a:r>
              </a:p>
              <a:p>
                <a:pPr lvl="1"/>
                <a:r>
                  <a:rPr lang="en-US" dirty="0" smtClean="0"/>
                  <a:t>The efficiency of search is higher</a:t>
                </a:r>
                <a:endParaRPr lang="en-US" dirty="0"/>
              </a:p>
              <a:p>
                <a:r>
                  <a:rPr lang="en-US" dirty="0"/>
                  <a:t>The remaining part is mostly the same</a:t>
                </a:r>
              </a:p>
              <a:p>
                <a:r>
                  <a:rPr lang="en-US" dirty="0"/>
                  <a:t>Computational overhead is still high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dirty="0"/>
                  <a:t> GPUs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days (CIFAR)</a:t>
                </a:r>
              </a:p>
              <a:p>
                <a:pPr lvl="1"/>
                <a:r>
                  <a:rPr lang="en-US" dirty="0" smtClean="0"/>
                  <a:t>Better </a:t>
                </a:r>
                <a:r>
                  <a:rPr lang="en-US" dirty="0"/>
                  <a:t>ImageNet performance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2018] </a:t>
            </a:r>
            <a:r>
              <a:rPr lang="en-US" altLang="zh-CN" sz="1600" b="1" dirty="0">
                <a:solidFill>
                  <a:srgbClr val="FFFF00"/>
                </a:solidFill>
              </a:rPr>
              <a:t>C. Liu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Progressive Neural Architecture Search,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ECCV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475" b="701"/>
          <a:stretch/>
        </p:blipFill>
        <p:spPr>
          <a:xfrm>
            <a:off x="8280000" y="2520000"/>
            <a:ext cx="3600000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Regularized Evolution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Regularized evolution: assigning “aged”</a:t>
            </a:r>
            <a:br>
              <a:rPr lang="en-US" dirty="0" smtClean="0"/>
            </a:br>
            <a:r>
              <a:rPr lang="en-US" dirty="0" smtClean="0"/>
              <a:t>individuals with a higher probability to be</a:t>
            </a:r>
            <a:br>
              <a:rPr lang="en-US" dirty="0" smtClean="0"/>
            </a:br>
            <a:r>
              <a:rPr lang="en-US" dirty="0" smtClean="0"/>
              <a:t>eliminated</a:t>
            </a:r>
          </a:p>
          <a:p>
            <a:r>
              <a:rPr lang="en-US" dirty="0" smtClean="0"/>
              <a:t>Evolution works equally well or better than</a:t>
            </a:r>
            <a:br>
              <a:rPr lang="en-US" dirty="0" smtClean="0"/>
            </a:br>
            <a:r>
              <a:rPr lang="en-US" dirty="0" smtClean="0"/>
              <a:t>RL algorithms</a:t>
            </a:r>
          </a:p>
          <a:p>
            <a:r>
              <a:rPr lang="en-US" dirty="0" smtClean="0"/>
              <a:t>Take-home message: evolutional algorithms</a:t>
            </a:r>
            <a:br>
              <a:rPr lang="en-US" dirty="0" smtClean="0"/>
            </a:br>
            <a:r>
              <a:rPr lang="en-US" dirty="0" smtClean="0"/>
              <a:t>play an important role especially when the</a:t>
            </a:r>
            <a:br>
              <a:rPr lang="en-US" dirty="0" smtClean="0"/>
            </a:br>
            <a:r>
              <a:rPr lang="en-US" dirty="0" smtClean="0"/>
              <a:t>computational budget is limited; also, the</a:t>
            </a:r>
            <a:br>
              <a:rPr lang="en-US" dirty="0" smtClean="0"/>
            </a:br>
            <a:r>
              <a:rPr lang="en-US" dirty="0" smtClean="0"/>
              <a:t>conventional evolutional algorithms need to</a:t>
            </a:r>
            <a:br>
              <a:rPr lang="en-US" dirty="0" smtClean="0"/>
            </a:br>
            <a:r>
              <a:rPr lang="en-US" dirty="0" smtClean="0"/>
              <a:t>be modified so as to fit the NAS task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[Real, 2019]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E. Real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Regularized Evolution for Image Classifier Architecture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Search,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AAAI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811" r="1123"/>
          <a:stretch/>
        </p:blipFill>
        <p:spPr>
          <a:xfrm>
            <a:off x="6696000" y="2160000"/>
            <a:ext cx="52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5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NAS by Network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Instead of training a new individual from scratch, this work reused the weights of a prior network (expected to be similar to the current network), so that the current training is more efficient</a:t>
                </a:r>
              </a:p>
              <a:p>
                <a:r>
                  <a:rPr lang="en-US" dirty="0" smtClean="0"/>
                  <a:t>Net2Net is used for initialization</a:t>
                </a:r>
              </a:p>
              <a:p>
                <a:pPr lvl="1"/>
                <a:r>
                  <a:rPr lang="en-US" dirty="0" smtClean="0"/>
                  <a:t>Operations: wider and deeper</a:t>
                </a:r>
              </a:p>
              <a:p>
                <a:r>
                  <a:rPr lang="en-US" dirty="0" smtClean="0"/>
                  <a:t>Much more efficient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GPUs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days (CIFAR)</a:t>
                </a:r>
              </a:p>
              <a:p>
                <a:pPr lvl="1"/>
                <a:r>
                  <a:rPr lang="en-US" dirty="0"/>
                  <a:t>No ImageNet </a:t>
                </a:r>
                <a:r>
                  <a:rPr lang="en-US" dirty="0" smtClean="0"/>
                  <a:t>experiments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6336000"/>
            <a:ext cx="9720000" cy="50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[Chen, 2015]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T. Chen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Net2Net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 Accelerating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Learning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via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Knowledge Transfer,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2015.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Cai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2018] </a:t>
            </a:r>
            <a:r>
              <a:rPr lang="en-US" altLang="zh-CN" sz="1600" b="1" dirty="0">
                <a:solidFill>
                  <a:srgbClr val="FFFF00"/>
                </a:solidFill>
              </a:rPr>
              <a:t>H.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Cai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Efficient Architecture Search by Network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Transformation,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AAAI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2018.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35" r="653"/>
          <a:stretch/>
        </p:blipFill>
        <p:spPr>
          <a:xfrm>
            <a:off x="5400000" y="2700000"/>
            <a:ext cx="66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NAS via Parameter Sharing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Instead of modifying network initialization, this work</a:t>
                </a:r>
                <a:br>
                  <a:rPr lang="en-US" dirty="0" smtClean="0"/>
                </a:br>
                <a:r>
                  <a:rPr lang="en-US" dirty="0" smtClean="0"/>
                  <a:t>goes one step forward by sharing parameters among</a:t>
                </a:r>
                <a:br>
                  <a:rPr lang="en-US" dirty="0" smtClean="0"/>
                </a:br>
                <a:r>
                  <a:rPr lang="en-US" dirty="0" smtClean="0"/>
                  <a:t>all generated networks</a:t>
                </a:r>
              </a:p>
              <a:p>
                <a:pPr lvl="1"/>
                <a:r>
                  <a:rPr lang="en-US" dirty="0" smtClean="0"/>
                  <a:t>Each training stage is much shorter</a:t>
                </a:r>
                <a:endParaRPr lang="en-US" dirty="0"/>
              </a:p>
              <a:p>
                <a:r>
                  <a:rPr lang="en-US" dirty="0"/>
                  <a:t>Much more efficient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GPU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0.45</m:t>
                    </m:r>
                  </m:oMath>
                </a14:m>
                <a:r>
                  <a:rPr lang="en-US" dirty="0"/>
                  <a:t> days (CIFAR)</a:t>
                </a:r>
              </a:p>
              <a:p>
                <a:pPr lvl="1"/>
                <a:r>
                  <a:rPr lang="en-US" dirty="0"/>
                  <a:t>No ImageNet experiments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[Pham, 2018] </a:t>
            </a:r>
            <a:r>
              <a:rPr lang="en-US" altLang="zh-CN" sz="1600" b="1" dirty="0">
                <a:solidFill>
                  <a:srgbClr val="FFFF00"/>
                </a:solidFill>
              </a:rPr>
              <a:t>H. Pham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Efficient Neural Architecture Search via Parameter Sharing,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ICML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67"/>
          <a:stretch/>
        </p:blipFill>
        <p:spPr>
          <a:xfrm>
            <a:off x="7740000" y="1980000"/>
            <a:ext cx="4140000" cy="21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1" r="77"/>
          <a:stretch/>
        </p:blipFill>
        <p:spPr>
          <a:xfrm>
            <a:off x="4608000" y="4140000"/>
            <a:ext cx="727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Differentiable Architecture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With a fixed number of intermediate blocks, the operator applied to each state is unknown in the beginning</a:t>
                </a:r>
              </a:p>
              <a:p>
                <a:r>
                  <a:rPr lang="en-US" dirty="0" smtClean="0"/>
                  <a:t>During the training process, the operator is formulated as a mixture model</a:t>
                </a:r>
              </a:p>
              <a:p>
                <a:pPr lvl="1"/>
                <a:r>
                  <a:rPr lang="en-US" dirty="0" smtClean="0"/>
                  <a:t>The learning goal is the mixture</a:t>
                </a:r>
                <a:br>
                  <a:rPr lang="en-US" dirty="0" smtClean="0"/>
                </a:br>
                <a:r>
                  <a:rPr lang="en-US" dirty="0" smtClean="0"/>
                  <a:t>coefficients (differentiable)</a:t>
                </a:r>
              </a:p>
              <a:p>
                <a:pPr lvl="1"/>
                <a:r>
                  <a:rPr lang="en-US" dirty="0" smtClean="0"/>
                  <a:t>In the end of training, the most</a:t>
                </a:r>
                <a:br>
                  <a:rPr lang="en-US" dirty="0" smtClean="0"/>
                </a:br>
                <a:r>
                  <a:rPr lang="en-US" dirty="0" smtClean="0"/>
                  <a:t>likely operator is kept, and the</a:t>
                </a:r>
                <a:br>
                  <a:rPr lang="en-US" dirty="0" smtClean="0"/>
                </a:br>
                <a:r>
                  <a:rPr lang="en-US" dirty="0" smtClean="0"/>
                  <a:t>entire network is trained again</a:t>
                </a:r>
              </a:p>
              <a:p>
                <a:r>
                  <a:rPr lang="en-US" dirty="0"/>
                  <a:t>Much more efficient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GPU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days (CIFAR)</a:t>
                </a:r>
              </a:p>
              <a:p>
                <a:pPr lvl="1"/>
                <a:r>
                  <a:rPr lang="en-US" dirty="0" smtClean="0"/>
                  <a:t>Reasonable ImageNet results</a:t>
                </a:r>
                <a:br>
                  <a:rPr lang="en-US" dirty="0" smtClean="0"/>
                </a:br>
                <a:r>
                  <a:rPr lang="en-US" dirty="0" smtClean="0"/>
                  <a:t>(in the mobile setting)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 b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2019] </a:t>
            </a:r>
            <a:r>
              <a:rPr lang="en-US" altLang="zh-CN" sz="1600" b="1" dirty="0">
                <a:solidFill>
                  <a:srgbClr val="FFFF00"/>
                </a:solidFill>
              </a:rPr>
              <a:t>H. Liu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DARTS: Differentiable Architecture Search,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331"/>
          <a:stretch/>
        </p:blipFill>
        <p:spPr>
          <a:xfrm>
            <a:off x="5040000" y="3240000"/>
            <a:ext cx="7092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Differentiable Architecture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cell changes over time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2019] </a:t>
            </a:r>
            <a:r>
              <a:rPr lang="en-US" altLang="zh-CN" sz="1600" b="1" dirty="0">
                <a:solidFill>
                  <a:srgbClr val="FFFF00"/>
                </a:solidFill>
              </a:rPr>
              <a:t>H. Liu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DARTS: Differentiable Architecture Search,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2019.</a:t>
            </a:r>
          </a:p>
        </p:txBody>
      </p:sp>
      <p:pic>
        <p:nvPicPr>
          <p:cNvPr id="1028" name="Picture 4" descr="progress_convolutional_norma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700000"/>
            <a:ext cx="493714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gress_convolutional_reduc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2700000"/>
            <a:ext cx="602181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55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Proxyless</a:t>
            </a:r>
            <a:r>
              <a:rPr lang="en-US" dirty="0" smtClean="0"/>
              <a:t> NAS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first NAS work that is directly optimized on ImageNet (ILSVRC2012)</a:t>
                </a:r>
              </a:p>
              <a:p>
                <a:r>
                  <a:rPr lang="en-US" dirty="0" smtClean="0"/>
                  <a:t>Learning weight parameters and </a:t>
                </a:r>
                <a:r>
                  <a:rPr lang="en-US" dirty="0" err="1" smtClean="0"/>
                  <a:t>binarized</a:t>
                </a:r>
                <a:r>
                  <a:rPr lang="en-US" dirty="0" smtClean="0"/>
                  <a:t> architectures simultaneously</a:t>
                </a:r>
              </a:p>
              <a:p>
                <a:pPr lvl="1"/>
                <a:r>
                  <a:rPr lang="en-US" dirty="0" smtClean="0"/>
                  <a:t>Close to Differentiable NAS</a:t>
                </a:r>
              </a:p>
              <a:p>
                <a:r>
                  <a:rPr lang="en-US" dirty="0" smtClean="0"/>
                  <a:t>Efficient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GPU</a:t>
                </a:r>
                <a:br>
                  <a:rPr lang="en-US" dirty="0" smtClean="0"/>
                </a:b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days</a:t>
                </a:r>
              </a:p>
              <a:p>
                <a:pPr lvl="1"/>
                <a:r>
                  <a:rPr lang="en-US" dirty="0" smtClean="0"/>
                  <a:t>Reason-</a:t>
                </a:r>
                <a:br>
                  <a:rPr lang="en-US" dirty="0" smtClean="0"/>
                </a:br>
                <a:r>
                  <a:rPr lang="en-US" dirty="0" smtClean="0"/>
                  <a:t>able</a:t>
                </a:r>
                <a:br>
                  <a:rPr lang="en-US" dirty="0" smtClean="0"/>
                </a:br>
                <a:r>
                  <a:rPr lang="en-US" dirty="0" err="1" smtClean="0"/>
                  <a:t>perfor</a:t>
                </a:r>
                <a:r>
                  <a:rPr lang="en-US" dirty="0" smtClean="0"/>
                  <a:t>-</a:t>
                </a:r>
                <a:br>
                  <a:rPr lang="en-US" dirty="0" smtClean="0"/>
                </a:br>
                <a:r>
                  <a:rPr lang="en-US" dirty="0" err="1" smtClean="0"/>
                  <a:t>mance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(mobile)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6588000"/>
            <a:ext cx="9720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Cai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H.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Cai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ProxylessNAS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 Direct Neural Architecture Search on Target Task and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Hardware,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" r="306"/>
          <a:stretch/>
        </p:blipFill>
        <p:spPr>
          <a:xfrm>
            <a:off x="2556000" y="3420000"/>
            <a:ext cx="9612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1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Work for Your Reference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github.com/markdtw/awesome-architecture-search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835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Framework</a:t>
            </a:r>
          </a:p>
          <a:p>
            <a:r>
              <a:rPr lang="en-US" altLang="zh-CN" dirty="0" smtClean="0"/>
              <a:t>Representative Work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Our New Progress</a:t>
            </a:r>
            <a:endParaRPr lang="en-US" altLang="zh-CN" dirty="0" smtClean="0"/>
          </a:p>
          <a:p>
            <a:r>
              <a:rPr lang="en-US" altLang="zh-CN" dirty="0" smtClean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04579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a More Stable NAS Approach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with the drawbacks of DARTS</a:t>
            </a:r>
          </a:p>
          <a:p>
            <a:pPr lvl="1"/>
            <a:r>
              <a:rPr lang="en-US" dirty="0" smtClean="0"/>
              <a:t>There is a </a:t>
            </a:r>
            <a:r>
              <a:rPr lang="en-US" dirty="0" smtClean="0">
                <a:solidFill>
                  <a:srgbClr val="FFFF00"/>
                </a:solidFill>
              </a:rPr>
              <a:t>depth gap</a:t>
            </a:r>
            <a:r>
              <a:rPr lang="en-US" dirty="0" smtClean="0"/>
              <a:t> between search and evaluation</a:t>
            </a:r>
          </a:p>
          <a:p>
            <a:pPr lvl="1"/>
            <a:r>
              <a:rPr lang="en-US" dirty="0" smtClean="0"/>
              <a:t>The search process is </a:t>
            </a:r>
            <a:r>
              <a:rPr lang="en-US" dirty="0" smtClean="0">
                <a:solidFill>
                  <a:srgbClr val="FFFF00"/>
                </a:solidFill>
              </a:rPr>
              <a:t>not stable</a:t>
            </a:r>
            <a:r>
              <a:rPr lang="en-US" dirty="0" smtClean="0"/>
              <a:t>: multiple runs, different results</a:t>
            </a:r>
          </a:p>
          <a:p>
            <a:pPr lvl="1"/>
            <a:r>
              <a:rPr lang="en-US" dirty="0" smtClean="0"/>
              <a:t>The search process is </a:t>
            </a:r>
            <a:r>
              <a:rPr lang="en-US" dirty="0" smtClean="0">
                <a:solidFill>
                  <a:srgbClr val="FFFF00"/>
                </a:solidFill>
              </a:rPr>
              <a:t>not likely to transfer</a:t>
            </a:r>
            <a:r>
              <a:rPr lang="en-US" dirty="0" smtClean="0"/>
              <a:t>: only able to work on CIFAR10</a:t>
            </a:r>
            <a:endParaRPr lang="en-US" dirty="0"/>
          </a:p>
          <a:p>
            <a:r>
              <a:rPr lang="en-US" dirty="0" smtClean="0"/>
              <a:t>We proposed a new approach named Progressive DARTS</a:t>
            </a:r>
          </a:p>
          <a:p>
            <a:pPr lvl="1"/>
            <a:r>
              <a:rPr lang="en-US" dirty="0" smtClean="0"/>
              <a:t>A multi-stage search progress which </a:t>
            </a:r>
            <a:r>
              <a:rPr lang="en-US" dirty="0" smtClean="0">
                <a:solidFill>
                  <a:srgbClr val="FFFF00"/>
                </a:solidFill>
              </a:rPr>
              <a:t>gradually increases the search depth</a:t>
            </a:r>
          </a:p>
          <a:p>
            <a:pPr lvl="1"/>
            <a:r>
              <a:rPr lang="en-US" dirty="0" smtClean="0"/>
              <a:t>Two useful techniques: </a:t>
            </a:r>
            <a:r>
              <a:rPr lang="en-US" dirty="0" smtClean="0">
                <a:solidFill>
                  <a:srgbClr val="FFFF00"/>
                </a:solidFill>
              </a:rPr>
              <a:t>search space approximation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search space regularization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34959" y="6336000"/>
            <a:ext cx="9720000" cy="50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2019] </a:t>
            </a:r>
            <a:r>
              <a:rPr lang="en-US" altLang="zh-CN" sz="1600" b="1" dirty="0">
                <a:solidFill>
                  <a:srgbClr val="FFFF00"/>
                </a:solidFill>
              </a:rPr>
              <a:t>H. Liu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DARTS: Differentiable Architecture Search,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[Chen, 2019]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X. Chen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 smtClean="0">
                <a:solidFill>
                  <a:srgbClr val="FFFF00"/>
                </a:solidFill>
              </a:rPr>
              <a:t>THIS WORK IS A TOP SECRET XD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8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Framework</a:t>
            </a:r>
          </a:p>
          <a:p>
            <a:r>
              <a:rPr lang="en-US" altLang="zh-CN" dirty="0" smtClean="0"/>
              <a:t>Representative Work</a:t>
            </a:r>
          </a:p>
          <a:p>
            <a:r>
              <a:rPr lang="en-US" altLang="zh-CN" dirty="0" smtClean="0"/>
              <a:t>Our New Progress</a:t>
            </a:r>
          </a:p>
          <a:p>
            <a:r>
              <a:rPr lang="en-US" altLang="zh-CN" dirty="0" smtClean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7604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Performance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CIFAR10 and CIFAR100 (a useful enhancement: Cutout)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234959" y="6336000"/>
            <a:ext cx="9720000" cy="50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DeVries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T.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DeVries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Improved Regularization of Convolutional Neural Networks with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Cutout, </a:t>
            </a:r>
            <a:r>
              <a:rPr lang="en-US" altLang="zh-CN" sz="1600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arXiv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1708.04552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59" y="2448000"/>
            <a:ext cx="7920000" cy="38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5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Performance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ImageNet (ILSVRC2012) under the Mobile Setting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59" y="2448000"/>
            <a:ext cx="7920000" cy="42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9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Performance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Searched architectures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59" y="2448000"/>
            <a:ext cx="9000000" cy="42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Framework</a:t>
            </a:r>
          </a:p>
          <a:p>
            <a:r>
              <a:rPr lang="en-US" altLang="zh-CN" dirty="0"/>
              <a:t>Representative </a:t>
            </a:r>
            <a:r>
              <a:rPr lang="en-US" altLang="zh-CN" dirty="0" smtClean="0"/>
              <a:t>Work</a:t>
            </a:r>
          </a:p>
          <a:p>
            <a:r>
              <a:rPr lang="en-US" altLang="zh-CN" dirty="0" smtClean="0"/>
              <a:t>Our New Progress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31458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NAS is a promising and important trend for machine learning in the future</a:t>
            </a:r>
          </a:p>
          <a:p>
            <a:pPr lvl="1"/>
            <a:r>
              <a:rPr lang="en-US" dirty="0" smtClean="0"/>
              <a:t>NAS vs. fixed architectures as deep learning vs. conventional handcrafted features</a:t>
            </a:r>
          </a:p>
          <a:p>
            <a:r>
              <a:rPr lang="en-US" dirty="0" smtClean="0"/>
              <a:t>Two important factors of NAS to be determined</a:t>
            </a:r>
          </a:p>
          <a:p>
            <a:pPr lvl="1"/>
            <a:r>
              <a:rPr lang="en-US" dirty="0" smtClean="0"/>
              <a:t>Basic building blocks: fixed or learnable</a:t>
            </a:r>
          </a:p>
          <a:p>
            <a:pPr lvl="1"/>
            <a:r>
              <a:rPr lang="en-US" dirty="0" smtClean="0"/>
              <a:t>The way of exploring the search space: genetic algorithm, reinforcement learning, or joint optimization</a:t>
            </a:r>
          </a:p>
          <a:p>
            <a:r>
              <a:rPr lang="en-US" dirty="0" smtClean="0"/>
              <a:t>The importance of computational power is reduced, but still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7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searched architectures were verified effective for transfer learning tasks</a:t>
                </a:r>
              </a:p>
              <a:p>
                <a:pPr lvl="1"/>
                <a:r>
                  <a:rPr lang="en-US" dirty="0" err="1" smtClean="0"/>
                  <a:t>NASNet</a:t>
                </a:r>
                <a:r>
                  <a:rPr lang="en-US" dirty="0" smtClean="0"/>
                  <a:t> outperformed ResNet101 in object detection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4%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Take-home message: stronger architectures are often transferrable</a:t>
                </a:r>
              </a:p>
              <a:p>
                <a:r>
                  <a:rPr lang="en-US" dirty="0" smtClean="0"/>
                  <a:t>The ability of NAS in other vision tasks</a:t>
                </a:r>
              </a:p>
              <a:p>
                <a:pPr lvl="1"/>
                <a:r>
                  <a:rPr lang="en-US" dirty="0" smtClean="0"/>
                  <a:t>Preliminary success in semantic segmentation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5580000"/>
            <a:ext cx="972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B.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Learning Transferable Architectures for Scalable Image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Recognition,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[Chen,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L. Chen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Searching for Efficient Multi-Scale Architectures for Dense Image Prediction,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NIPS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2018.</a:t>
            </a:r>
            <a:endParaRPr lang="en-US" altLang="zh-CN" sz="16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2019]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C. Liu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Auto-</a:t>
            </a:r>
            <a:r>
              <a:rPr lang="en-US" altLang="zh-CN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DeepLab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 Hierarchical Neural Architecture Search for Semantic Image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Segmentation,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5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Currently, the search space is constrained by the </a:t>
            </a:r>
            <a:r>
              <a:rPr lang="en-US" dirty="0" smtClean="0">
                <a:solidFill>
                  <a:srgbClr val="FFFF00"/>
                </a:solidFill>
              </a:rPr>
              <a:t>limited types of building blocks</a:t>
            </a:r>
          </a:p>
          <a:p>
            <a:pPr lvl="1"/>
            <a:r>
              <a:rPr lang="en-US" dirty="0" smtClean="0"/>
              <a:t>It is not guaranteed that the current building blocks are optimal</a:t>
            </a:r>
          </a:p>
          <a:p>
            <a:pPr lvl="1"/>
            <a:r>
              <a:rPr lang="en-US" dirty="0" smtClean="0"/>
              <a:t>It remains to explore the possibility of searching into the building blocks</a:t>
            </a:r>
            <a:endParaRPr lang="en-US" dirty="0"/>
          </a:p>
          <a:p>
            <a:r>
              <a:rPr lang="en-US" dirty="0" smtClean="0"/>
              <a:t>Currently, the searched architectures are </a:t>
            </a:r>
            <a:r>
              <a:rPr lang="en-US" dirty="0" smtClean="0">
                <a:solidFill>
                  <a:srgbClr val="FFFF00"/>
                </a:solidFill>
              </a:rPr>
              <a:t>not friendly to hardware</a:t>
            </a:r>
          </a:p>
          <a:p>
            <a:pPr lvl="1"/>
            <a:r>
              <a:rPr lang="en-US" dirty="0" smtClean="0"/>
              <a:t>Which leads to dramatically slow speed in network training</a:t>
            </a:r>
          </a:p>
          <a:p>
            <a:r>
              <a:rPr lang="en-US" dirty="0" smtClean="0"/>
              <a:t>Currently, the searched architectures are </a:t>
            </a:r>
            <a:r>
              <a:rPr lang="en-US" dirty="0" smtClean="0">
                <a:solidFill>
                  <a:srgbClr val="FFFF00"/>
                </a:solidFill>
              </a:rPr>
              <a:t>task-specific</a:t>
            </a:r>
          </a:p>
          <a:p>
            <a:pPr lvl="1"/>
            <a:r>
              <a:rPr lang="en-US" dirty="0" smtClean="0"/>
              <a:t>This may not be a problem, but an ideal vision system should be generalized</a:t>
            </a:r>
            <a:endParaRPr lang="en-US" dirty="0"/>
          </a:p>
          <a:p>
            <a:r>
              <a:rPr lang="en-US" dirty="0" smtClean="0"/>
              <a:t>Currently, the searching process is </a:t>
            </a:r>
            <a:r>
              <a:rPr lang="en-US" dirty="0" smtClean="0">
                <a:solidFill>
                  <a:srgbClr val="FFFF00"/>
                </a:solidFill>
              </a:rPr>
              <a:t>not yet stable</a:t>
            </a:r>
          </a:p>
          <a:p>
            <a:pPr lvl="1"/>
            <a:r>
              <a:rPr lang="en-US" dirty="0" smtClean="0"/>
              <a:t>We desire a framework as generalized as regular deep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Questions, please?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Contact me for collaboration and internship </a:t>
            </a:r>
            <a:r>
              <a:rPr lang="en-US" altLang="zh-CN" dirty="0" smtClean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Picture 2" descr="Image result for huawei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0" y="288000"/>
            <a:ext cx="143569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Introduction</a:t>
            </a:r>
          </a:p>
          <a:p>
            <a:r>
              <a:rPr lang="en-US" altLang="zh-CN" dirty="0" smtClean="0"/>
              <a:t>Framework</a:t>
            </a:r>
          </a:p>
          <a:p>
            <a:r>
              <a:rPr lang="en-US" altLang="zh-CN" dirty="0" smtClean="0"/>
              <a:t>Representative Work</a:t>
            </a:r>
          </a:p>
          <a:p>
            <a:r>
              <a:rPr lang="en-US" altLang="zh-CN" dirty="0" smtClean="0"/>
              <a:t>Our New Progress</a:t>
            </a:r>
          </a:p>
          <a:p>
            <a:r>
              <a:rPr lang="en-US" altLang="zh-CN" dirty="0" smtClean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3708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Neural Architecture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Architecture Search (NAS)</a:t>
            </a:r>
          </a:p>
          <a:p>
            <a:pPr lvl="1"/>
            <a:r>
              <a:rPr lang="en-US" dirty="0" smtClean="0"/>
              <a:t>Instead of manually designing neural network architecture (</a:t>
            </a:r>
            <a:r>
              <a:rPr lang="en-US" i="1" dirty="0" smtClean="0"/>
              <a:t>e.g.</a:t>
            </a:r>
            <a:r>
              <a:rPr lang="en-US" dirty="0" smtClean="0"/>
              <a:t>, </a:t>
            </a:r>
            <a:r>
              <a:rPr lang="en-US" dirty="0" err="1" smtClean="0"/>
              <a:t>AlexNet</a:t>
            </a:r>
            <a:r>
              <a:rPr lang="en-US" dirty="0" smtClean="0"/>
              <a:t>, </a:t>
            </a:r>
            <a:r>
              <a:rPr lang="en-US" dirty="0" err="1" smtClean="0"/>
              <a:t>VGGNet</a:t>
            </a:r>
            <a:r>
              <a:rPr lang="en-US" dirty="0" smtClean="0"/>
              <a:t>, </a:t>
            </a:r>
            <a:r>
              <a:rPr lang="en-US" dirty="0" err="1" smtClean="0"/>
              <a:t>GoogLeNet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, </a:t>
            </a:r>
            <a:r>
              <a:rPr lang="en-US" dirty="0" err="1" smtClean="0"/>
              <a:t>DenseNet</a:t>
            </a:r>
            <a:r>
              <a:rPr lang="en-US" dirty="0" smtClean="0"/>
              <a:t>, </a:t>
            </a:r>
            <a:r>
              <a:rPr lang="en-US" i="1" dirty="0" smtClean="0"/>
              <a:t>etc.</a:t>
            </a:r>
            <a:r>
              <a:rPr lang="en-US" dirty="0" smtClean="0"/>
              <a:t>), exploring the possibility of discovering unexplored architecture with automatic algorithms</a:t>
            </a:r>
            <a:endParaRPr lang="en-US" dirty="0"/>
          </a:p>
          <a:p>
            <a:r>
              <a:rPr lang="en-US" dirty="0" smtClean="0"/>
              <a:t>Why is NAS important?</a:t>
            </a:r>
          </a:p>
          <a:p>
            <a:pPr lvl="1"/>
            <a:r>
              <a:rPr lang="en-US" dirty="0" smtClean="0"/>
              <a:t>A step from manual model design to automatic model design (analogy: deep learning vs. conventional approaches)</a:t>
            </a:r>
          </a:p>
          <a:p>
            <a:pPr lvl="1"/>
            <a:r>
              <a:rPr lang="en-US" dirty="0" smtClean="0"/>
              <a:t>Able to develop data-specific models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234959" y="5076000"/>
            <a:ext cx="9720000" cy="17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Krizhevsky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2012] </a:t>
            </a:r>
            <a:r>
              <a:rPr lang="en-US" altLang="zh-CN" sz="1600" b="1" dirty="0">
                <a:solidFill>
                  <a:srgbClr val="FFFF00"/>
                </a:solidFill>
              </a:rPr>
              <a:t>A. </a:t>
            </a:r>
            <a:r>
              <a:rPr lang="en-US" altLang="zh-CN" sz="1600" b="1" dirty="0" err="1">
                <a:solidFill>
                  <a:srgbClr val="FFFF00"/>
                </a:solidFill>
              </a:rPr>
              <a:t>Krizhevsky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ImageNet Classification with Deep Convolutional Neural Networks,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NIPS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2012.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Simonyan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2015]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K.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Simonyan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Very Deep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Convolutional Networks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for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Large-scale Image Recognition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2015.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Szegedy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2015]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C.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Szegedy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Going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Deeper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with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Convolutions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2015.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[He, 2016]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K. He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Deep Residual Learning for Image Recognition,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2016.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[Huang, 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G. Huang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Densely Connected Convolutional Networks,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Examples </a:t>
            </a:r>
            <a:r>
              <a:rPr lang="en-US" smtClean="0"/>
              <a:t>and Comparison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comparison: </a:t>
            </a:r>
            <a:r>
              <a:rPr lang="en-US" dirty="0" err="1" smtClean="0"/>
              <a:t>ResNet</a:t>
            </a:r>
            <a:r>
              <a:rPr lang="en-US" dirty="0" smtClean="0"/>
              <a:t>, </a:t>
            </a:r>
            <a:r>
              <a:rPr lang="en-US" dirty="0" err="1" smtClean="0"/>
              <a:t>GeNet</a:t>
            </a:r>
            <a:r>
              <a:rPr lang="en-US" dirty="0" smtClean="0"/>
              <a:t>, </a:t>
            </a:r>
            <a:r>
              <a:rPr lang="en-US" dirty="0" err="1" smtClean="0"/>
              <a:t>NASNet</a:t>
            </a:r>
            <a:r>
              <a:rPr lang="en-US" dirty="0" smtClean="0"/>
              <a:t> and </a:t>
            </a:r>
            <a:r>
              <a:rPr lang="en-US" dirty="0" err="1" smtClean="0"/>
              <a:t>ENASNet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234959" y="5832000"/>
            <a:ext cx="9720000" cy="10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[He, 2016] </a:t>
            </a:r>
            <a:r>
              <a:rPr lang="en-US" altLang="zh-CN" sz="1600" b="1" dirty="0">
                <a:solidFill>
                  <a:srgbClr val="FFFF00"/>
                </a:solidFill>
              </a:rPr>
              <a:t>K. He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Deep Residual Learning for Image Recognition,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2016.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[Xie, 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L. Xie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Genetic CNN,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ICCV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B.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Learning Transferable Architectures for Scalable Image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Recognition,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2018.</a:t>
            </a:r>
          </a:p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[Pham, 2018] </a:t>
            </a:r>
            <a:r>
              <a:rPr lang="en-US" altLang="zh-CN" sz="1600" b="1" dirty="0">
                <a:solidFill>
                  <a:srgbClr val="FFFF00"/>
                </a:solidFill>
              </a:rPr>
              <a:t>H. Pham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Efficient Neural Architecture Search via Parameter Sharing,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ICML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2340000"/>
            <a:ext cx="614050" cy="3600000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2340000"/>
            <a:ext cx="2197701" cy="360000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000" y="2340000"/>
            <a:ext cx="2503791" cy="360000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000" y="2340000"/>
            <a:ext cx="10706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Framework</a:t>
            </a:r>
          </a:p>
          <a:p>
            <a:r>
              <a:rPr lang="en-US" altLang="zh-CN" dirty="0" smtClean="0"/>
              <a:t>Representative Work</a:t>
            </a:r>
          </a:p>
          <a:p>
            <a:r>
              <a:rPr lang="en-US" altLang="zh-CN" dirty="0" smtClean="0"/>
              <a:t>Our New Progress</a:t>
            </a:r>
          </a:p>
          <a:p>
            <a:r>
              <a:rPr lang="en-US" altLang="zh-CN" dirty="0" smtClean="0"/>
              <a:t>Related Applications</a:t>
            </a:r>
          </a:p>
          <a:p>
            <a:r>
              <a:rPr lang="en-US" altLang="zh-CN" dirty="0" smtClean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645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Framework: Trial and Update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all NAS algorithms are based on the </a:t>
            </a:r>
            <a:r>
              <a:rPr lang="en-US" dirty="0" smtClean="0">
                <a:solidFill>
                  <a:srgbClr val="FFFF00"/>
                </a:solidFill>
              </a:rPr>
              <a:t>“trial and update”</a:t>
            </a:r>
            <a:r>
              <a:rPr lang="en-US" dirty="0" smtClean="0"/>
              <a:t> framework</a:t>
            </a:r>
          </a:p>
          <a:p>
            <a:pPr lvl="1"/>
            <a:r>
              <a:rPr lang="en-US" dirty="0" smtClean="0"/>
              <a:t>Starting with a set of initial architectures (</a:t>
            </a:r>
            <a:r>
              <a:rPr lang="en-US" i="1" dirty="0" smtClean="0"/>
              <a:t>e.g.</a:t>
            </a:r>
            <a:r>
              <a:rPr lang="en-US" dirty="0" smtClean="0"/>
              <a:t>, manually defined) as individuals</a:t>
            </a:r>
          </a:p>
          <a:p>
            <a:pPr lvl="1"/>
            <a:r>
              <a:rPr lang="en-US" dirty="0" smtClean="0"/>
              <a:t>Assuming that better architectures can be obtained by slight modification</a:t>
            </a:r>
          </a:p>
          <a:p>
            <a:pPr lvl="1"/>
            <a:r>
              <a:rPr lang="en-US" dirty="0" smtClean="0"/>
              <a:t>Applying different operations on the existing architectures</a:t>
            </a:r>
          </a:p>
          <a:p>
            <a:pPr lvl="1"/>
            <a:r>
              <a:rPr lang="en-US" dirty="0" smtClean="0"/>
              <a:t>Preserving the high-quality individuals and updating the individual pool</a:t>
            </a:r>
          </a:p>
          <a:p>
            <a:pPr lvl="1"/>
            <a:r>
              <a:rPr lang="en-US" dirty="0" smtClean="0"/>
              <a:t>Iterating till the end</a:t>
            </a:r>
          </a:p>
          <a:p>
            <a:r>
              <a:rPr lang="en-US" dirty="0" smtClean="0"/>
              <a:t>Three fundamental requirements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building blocks</a:t>
            </a:r>
            <a:r>
              <a:rPr lang="en-US" dirty="0" smtClean="0"/>
              <a:t>: defining the search space (dimensionality, complexity, </a:t>
            </a:r>
            <a:r>
              <a:rPr lang="en-US" i="1" dirty="0" smtClean="0"/>
              <a:t>etc.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representation</a:t>
            </a:r>
            <a:r>
              <a:rPr lang="en-US" dirty="0" smtClean="0"/>
              <a:t>: defining the transition between individuals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evaluation method</a:t>
            </a:r>
            <a:r>
              <a:rPr lang="en-US" dirty="0" smtClean="0"/>
              <a:t>: determining if a generated individual is of high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9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Framework: Building Blocks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are like basic </a:t>
                </a:r>
                <a:r>
                  <a:rPr lang="en-US" i="1" dirty="0" smtClean="0"/>
                  <a:t>genes</a:t>
                </a:r>
                <a:r>
                  <a:rPr lang="en-US" dirty="0" smtClean="0"/>
                  <a:t> for these individuals</a:t>
                </a:r>
              </a:p>
              <a:p>
                <a:r>
                  <a:rPr lang="en-US" dirty="0" smtClean="0"/>
                  <a:t>Some examples here</a:t>
                </a:r>
              </a:p>
              <a:p>
                <a:pPr lvl="1"/>
                <a:r>
                  <a:rPr lang="en-US" dirty="0" smtClean="0"/>
                  <a:t>Genetic CNN: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 smtClean="0"/>
                  <a:t> convolution is allowed to be searched (followed by default BN and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 operations),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 smtClean="0"/>
                  <a:t> pooling is fixed</a:t>
                </a:r>
              </a:p>
              <a:p>
                <a:pPr lvl="1"/>
                <a:r>
                  <a:rPr lang="en-US" dirty="0" err="1" smtClean="0"/>
                  <a:t>NASNet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 smtClean="0"/>
                  <a:t> operations shown below</a:t>
                </a:r>
              </a:p>
              <a:p>
                <a:pPr lvl="1"/>
                <a:r>
                  <a:rPr lang="en-US" dirty="0" err="1" smtClean="0"/>
                  <a:t>PNASNet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 operations, removing those</a:t>
                </a:r>
                <a:br>
                  <a:rPr lang="en-US" dirty="0" smtClean="0"/>
                </a:br>
                <a:r>
                  <a:rPr lang="en-US" dirty="0" smtClean="0"/>
                  <a:t>never-used ones from </a:t>
                </a:r>
                <a:r>
                  <a:rPr lang="en-US" dirty="0" err="1" smtClean="0"/>
                  <a:t>NASNet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ENASNet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 smtClean="0"/>
                  <a:t> operations</a:t>
                </a:r>
              </a:p>
              <a:p>
                <a:pPr lvl="1"/>
                <a:r>
                  <a:rPr lang="en-US" dirty="0" smtClean="0"/>
                  <a:t>DARTS: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 operations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34959" y="5580000"/>
            <a:ext cx="9720000" cy="12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[Xie, 2017]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L. Xie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Genetic CNN,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ICCV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2017.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B. </a:t>
            </a:r>
            <a:r>
              <a:rPr lang="en-US" altLang="zh-CN" sz="1600" b="1" dirty="0" err="1" smtClean="0">
                <a:solidFill>
                  <a:srgbClr val="FFFF00"/>
                </a:solidFill>
              </a:rPr>
              <a:t>Zoph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Learning Transferable Architectures for Scalable Image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Recognition,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CVPR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2018.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C. Liu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Progressive Neural Architecture Search,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ECCV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2018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[Pham, 2018]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H. Pham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Efficient Neural Architecture Search via Parameter 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Sharing, </a:t>
            </a:r>
            <a:r>
              <a:rPr lang="en-US" altLang="zh-CN" sz="16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ICML</a:t>
            </a:r>
            <a:r>
              <a:rPr lang="en-US" altLang="zh-CN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2018.</a:t>
            </a:r>
            <a:endParaRPr lang="en-US" altLang="zh-CN" sz="16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[Liu, 2019] </a:t>
            </a:r>
            <a:r>
              <a:rPr lang="en-US" altLang="zh-CN" sz="1600" b="1" dirty="0">
                <a:solidFill>
                  <a:srgbClr val="FFFF00"/>
                </a:solidFill>
              </a:rPr>
              <a:t>H. Liu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et al.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DARTS: Differentiable Architecture Search, </a:t>
            </a:r>
            <a:r>
              <a:rPr lang="en-US" altLang="zh-CN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ICLR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2019.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94" r="1311"/>
          <a:stretch/>
        </p:blipFill>
        <p:spPr>
          <a:xfrm>
            <a:off x="6120000" y="3600000"/>
            <a:ext cx="594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镶边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800080"/>
      </a:folHlink>
    </a:clrScheme>
    <a:fontScheme name="镶边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镶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TM02900771[[fn=切片]]</Template>
  <TotalTime>15411</TotalTime>
  <Words>2517</Words>
  <Application>Microsoft Office PowerPoint</Application>
  <PresentationFormat>宽屏</PresentationFormat>
  <Paragraphs>396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宋体</vt:lpstr>
      <vt:lpstr>Calibri</vt:lpstr>
      <vt:lpstr>Calibri Light</vt:lpstr>
      <vt:lpstr>Cambria Math</vt:lpstr>
      <vt:lpstr>Corbel</vt:lpstr>
      <vt:lpstr>Courier New</vt:lpstr>
      <vt:lpstr>Wingdings</vt:lpstr>
      <vt:lpstr>Wingdings 2</vt:lpstr>
      <vt:lpstr>HDOfficeLightV0</vt:lpstr>
      <vt:lpstr>1_HDOfficeLightV0</vt:lpstr>
      <vt:lpstr>镶边</vt:lpstr>
      <vt:lpstr>Neural Architecture Search: Basic Approach, Acceleration and Tricks</vt:lpstr>
      <vt:lpstr>Take-Home Messages</vt:lpstr>
      <vt:lpstr>Outline</vt:lpstr>
      <vt:lpstr>Outline</vt:lpstr>
      <vt:lpstr>Introduction: Neural Architecture Search</vt:lpstr>
      <vt:lpstr>Introduction: Examples and Comparison</vt:lpstr>
      <vt:lpstr>Outline</vt:lpstr>
      <vt:lpstr>Framework: Trial and Update</vt:lpstr>
      <vt:lpstr>Framework: Building Blocks</vt:lpstr>
      <vt:lpstr>Framework: Search</vt:lpstr>
      <vt:lpstr>Framework: Evaluation</vt:lpstr>
      <vt:lpstr>Outline</vt:lpstr>
      <vt:lpstr>Genetic CNN</vt:lpstr>
      <vt:lpstr>Genetic CNN</vt:lpstr>
      <vt:lpstr>Genetic CNN</vt:lpstr>
      <vt:lpstr>Large-Scale Evolution of Image Classifiers</vt:lpstr>
      <vt:lpstr>Large-Scale Evolution of Image Classifiers</vt:lpstr>
      <vt:lpstr>NAS with Reinforcement Learning</vt:lpstr>
      <vt:lpstr>NAS Network</vt:lpstr>
      <vt:lpstr>Progressive NAS</vt:lpstr>
      <vt:lpstr>Regularized Evolution</vt:lpstr>
      <vt:lpstr>Efficient NAS by Network Transformation</vt:lpstr>
      <vt:lpstr>Efficient NAS via Parameter Sharing</vt:lpstr>
      <vt:lpstr>Differentiable Architecture Search</vt:lpstr>
      <vt:lpstr>Differentiable Architecture Search</vt:lpstr>
      <vt:lpstr>Proxyless NAS</vt:lpstr>
      <vt:lpstr>More Work for Your Reference</vt:lpstr>
      <vt:lpstr>Outline</vt:lpstr>
      <vt:lpstr>Towards a More Stable NAS Approach</vt:lpstr>
      <vt:lpstr>State-of-the-Art Performance</vt:lpstr>
      <vt:lpstr>State-of-the-Art Performance</vt:lpstr>
      <vt:lpstr>State-of-the-Art Performance</vt:lpstr>
      <vt:lpstr>Outline</vt:lpstr>
      <vt:lpstr>Conclusions</vt:lpstr>
      <vt:lpstr>Related Applications</vt:lpstr>
      <vt:lpstr>Future Directions</vt:lpstr>
      <vt:lpstr>Thanks</vt:lpstr>
    </vt:vector>
  </TitlesOfParts>
  <Company>MSRA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Sharing My Experiences</dc:title>
  <dc:creator>Lingxi Xie (Person Consulting)</dc:creator>
  <cp:lastModifiedBy>admin</cp:lastModifiedBy>
  <cp:revision>998</cp:revision>
  <dcterms:created xsi:type="dcterms:W3CDTF">2014-12-01T16:16:00Z</dcterms:created>
  <dcterms:modified xsi:type="dcterms:W3CDTF">2019-04-12T14:15:48Z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1033-10.2.0.5845</vt:lpwstr>
  </property>
</Properties>
</file>